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396" r:id="rId5"/>
    <p:sldId id="703" r:id="rId6"/>
    <p:sldId id="674" r:id="rId7"/>
    <p:sldId id="736" r:id="rId8"/>
    <p:sldId id="731" r:id="rId9"/>
    <p:sldId id="712" r:id="rId10"/>
    <p:sldId id="720" r:id="rId11"/>
    <p:sldId id="721" r:id="rId12"/>
    <p:sldId id="676" r:id="rId13"/>
    <p:sldId id="722" r:id="rId14"/>
    <p:sldId id="732" r:id="rId15"/>
    <p:sldId id="735" r:id="rId16"/>
    <p:sldId id="668" r:id="rId17"/>
    <p:sldId id="733" r:id="rId18"/>
    <p:sldId id="724" r:id="rId19"/>
    <p:sldId id="725" r:id="rId20"/>
    <p:sldId id="618" r:id="rId21"/>
    <p:sldId id="719" r:id="rId22"/>
    <p:sldId id="667" r:id="rId23"/>
  </p:sldIdLst>
  <p:sldSz cx="9144000" cy="6858000" type="screen4x3"/>
  <p:notesSz cx="9939338" cy="6807200"/>
  <p:defaultTextStyle>
    <a:defPPr>
      <a:defRPr lang="en-AU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2" userDrawn="1">
          <p15:clr>
            <a:srgbClr val="A4A3A4"/>
          </p15:clr>
        </p15:guide>
        <p15:guide id="2" pos="3125" userDrawn="1">
          <p15:clr>
            <a:srgbClr val="A4A3A4"/>
          </p15:clr>
        </p15:guide>
        <p15:guide id="3" orient="horz" pos="2144" userDrawn="1">
          <p15:clr>
            <a:srgbClr val="A4A3A4"/>
          </p15:clr>
        </p15:guide>
        <p15:guide id="4" pos="313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m Lawry" initials="SJL" lastIdx="3" clrIdx="0"/>
  <p:cmAuthor id="1" name="Quinn, Susan" initials="SCQ" lastIdx="1" clrIdx="1"/>
  <p:cmAuthor id="2" name="Matt Crichton" initials="MC" lastIdx="20" clrIdx="2">
    <p:extLst>
      <p:ext uri="{19B8F6BF-5375-455C-9EA6-DF929625EA0E}">
        <p15:presenceInfo xmlns:p15="http://schemas.microsoft.com/office/powerpoint/2012/main" userId="S-1-5-21-3774086925-646254730-2783628196-13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6063"/>
    <a:srgbClr val="000000"/>
    <a:srgbClr val="CC0066"/>
    <a:srgbClr val="FFCC99"/>
    <a:srgbClr val="03B7AE"/>
    <a:srgbClr val="2CAD2A"/>
    <a:srgbClr val="CFE326"/>
    <a:srgbClr val="DCB9FF"/>
    <a:srgbClr val="CC99FF"/>
    <a:srgbClr val="D5E9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142"/>
        <p:guide pos="3125"/>
        <p:guide orient="horz" pos="2144"/>
        <p:guide pos="31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Riches" userId="10030000A0E6B4EC@LIVE.COM" providerId="AD" clId="Web-{09742244-0C22-4330-919B-D717375751FF}"/>
    <pc:docChg chg="modSld">
      <pc:chgData name="Chris Riches" userId="10030000A0E6B4EC@LIVE.COM" providerId="AD" clId="Web-{09742244-0C22-4330-919B-D717375751FF}" dt="2018-03-20T06:04:16.398" v="2"/>
      <pc:docMkLst>
        <pc:docMk/>
      </pc:docMkLst>
      <pc:sldChg chg="modSp">
        <pc:chgData name="Chris Riches" userId="10030000A0E6B4EC@LIVE.COM" providerId="AD" clId="Web-{09742244-0C22-4330-919B-D717375751FF}" dt="2018-03-20T06:04:12.192" v="0"/>
        <pc:sldMkLst>
          <pc:docMk/>
          <pc:sldMk cId="1901148782" sldId="728"/>
        </pc:sldMkLst>
        <pc:spChg chg="mod">
          <ac:chgData name="Chris Riches" userId="10030000A0E6B4EC@LIVE.COM" providerId="AD" clId="Web-{09742244-0C22-4330-919B-D717375751FF}" dt="2018-03-20T06:04:12.192" v="0"/>
          <ac:spMkLst>
            <pc:docMk/>
            <pc:sldMk cId="1901148782" sldId="728"/>
            <ac:spMk id="4" creationId="{00000000-0000-0000-0000-000000000000}"/>
          </ac:spMkLst>
        </pc:spChg>
      </pc:sldChg>
    </pc:docChg>
  </pc:docChgLst>
  <pc:docChgLst>
    <pc:chgData name="Chris Riches" userId="10030000A0E6B4EC@LIVE.COM" providerId="AD" clId="Web-{0783DFBA-2DAD-4C10-897C-22D48E739C70}"/>
    <pc:docChg chg="modSld">
      <pc:chgData name="Chris Riches" userId="10030000A0E6B4EC@LIVE.COM" providerId="AD" clId="Web-{0783DFBA-2DAD-4C10-897C-22D48E739C70}" dt="2018-03-19T02:17:59.756" v="17"/>
      <pc:docMkLst>
        <pc:docMk/>
      </pc:docMkLst>
      <pc:sldChg chg="modSp">
        <pc:chgData name="Chris Riches" userId="10030000A0E6B4EC@LIVE.COM" providerId="AD" clId="Web-{0783DFBA-2DAD-4C10-897C-22D48E739C70}" dt="2018-03-19T02:17:51.240" v="7"/>
        <pc:sldMkLst>
          <pc:docMk/>
          <pc:sldMk cId="3083783995" sldId="674"/>
        </pc:sldMkLst>
        <pc:spChg chg="mod">
          <ac:chgData name="Chris Riches" userId="10030000A0E6B4EC@LIVE.COM" providerId="AD" clId="Web-{0783DFBA-2DAD-4C10-897C-22D48E739C70}" dt="2018-03-19T02:17:51.240" v="7"/>
          <ac:spMkLst>
            <pc:docMk/>
            <pc:sldMk cId="3083783995" sldId="674"/>
            <ac:spMk id="5" creationId="{00000000-0000-0000-0000-000000000000}"/>
          </ac:spMkLst>
        </pc:spChg>
      </pc:sldChg>
      <pc:sldChg chg="modSp">
        <pc:chgData name="Chris Riches" userId="10030000A0E6B4EC@LIVE.COM" providerId="AD" clId="Web-{0783DFBA-2DAD-4C10-897C-22D48E739C70}" dt="2018-03-19T02:17:58.022" v="14"/>
        <pc:sldMkLst>
          <pc:docMk/>
          <pc:sldMk cId="3314262480" sldId="720"/>
        </pc:sldMkLst>
        <pc:spChg chg="mod">
          <ac:chgData name="Chris Riches" userId="10030000A0E6B4EC@LIVE.COM" providerId="AD" clId="Web-{0783DFBA-2DAD-4C10-897C-22D48E739C70}" dt="2018-03-19T02:17:58.022" v="14"/>
          <ac:spMkLst>
            <pc:docMk/>
            <pc:sldMk cId="3314262480" sldId="720"/>
            <ac:spMk id="4" creationId="{00000000-0000-0000-0000-000000000000}"/>
          </ac:spMkLst>
        </pc:spChg>
      </pc:sldChg>
    </pc:docChg>
  </pc:docChgLst>
  <pc:docChgLst>
    <pc:chgData name="Chris Riches" userId="10030000A0E6B4EC@LIVE.COM" providerId="AD" clId="Web-{AF4A5801-D2C1-4094-A7BE-B95D5E0CBD87}"/>
    <pc:docChg chg="modSld">
      <pc:chgData name="Chris Riches" userId="10030000A0E6B4EC@LIVE.COM" providerId="AD" clId="Web-{AF4A5801-D2C1-4094-A7BE-B95D5E0CBD87}" dt="2018-03-19T00:09:38.070" v="11"/>
      <pc:docMkLst>
        <pc:docMk/>
      </pc:docMkLst>
      <pc:sldChg chg="modSp">
        <pc:chgData name="Chris Riches" userId="10030000A0E6B4EC@LIVE.COM" providerId="AD" clId="Web-{AF4A5801-D2C1-4094-A7BE-B95D5E0CBD87}" dt="2018-03-19T00:09:38.070" v="10"/>
        <pc:sldMkLst>
          <pc:docMk/>
          <pc:sldMk cId="951992387" sldId="729"/>
        </pc:sldMkLst>
        <pc:spChg chg="mod">
          <ac:chgData name="Chris Riches" userId="10030000A0E6B4EC@LIVE.COM" providerId="AD" clId="Web-{AF4A5801-D2C1-4094-A7BE-B95D5E0CBD87}" dt="2018-03-19T00:09:38.070" v="10"/>
          <ac:spMkLst>
            <pc:docMk/>
            <pc:sldMk cId="951992387" sldId="729"/>
            <ac:spMk id="4" creationId="{00000000-0000-0000-0000-000000000000}"/>
          </ac:spMkLst>
        </pc:spChg>
      </pc:sldChg>
    </pc:docChg>
  </pc:docChgLst>
  <pc:docChgLst>
    <pc:chgData name="Matt Crichton" userId="S::matt.crichton@acnc.gov.au::303502b6-7d03-4997-a267-2a653ae674b3" providerId="AD" clId="Web-{DCB40C0B-30E9-4A98-8B15-5AFE55C1BA11}"/>
    <pc:docChg chg="modSld">
      <pc:chgData name="Matt Crichton" userId="S::matt.crichton@acnc.gov.au::303502b6-7d03-4997-a267-2a653ae674b3" providerId="AD" clId="Web-{DCB40C0B-30E9-4A98-8B15-5AFE55C1BA11}" dt="2018-04-11T06:34:14.907" v="3"/>
      <pc:docMkLst>
        <pc:docMk/>
      </pc:docMkLst>
      <pc:sldChg chg="modSp">
        <pc:chgData name="Matt Crichton" userId="S::matt.crichton@acnc.gov.au::303502b6-7d03-4997-a267-2a653ae674b3" providerId="AD" clId="Web-{DCB40C0B-30E9-4A98-8B15-5AFE55C1BA11}" dt="2018-04-11T06:34:14.907" v="2"/>
        <pc:sldMkLst>
          <pc:docMk/>
          <pc:sldMk cId="3150983282" sldId="731"/>
        </pc:sldMkLst>
        <pc:spChg chg="mod">
          <ac:chgData name="Matt Crichton" userId="S::matt.crichton@acnc.gov.au::303502b6-7d03-4997-a267-2a653ae674b3" providerId="AD" clId="Web-{DCB40C0B-30E9-4A98-8B15-5AFE55C1BA11}" dt="2018-04-11T06:34:14.907" v="2"/>
          <ac:spMkLst>
            <pc:docMk/>
            <pc:sldMk cId="3150983282" sldId="731"/>
            <ac:spMk id="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10142" cy="340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240" tIns="46121" rIns="92240" bIns="46121" numCol="1" anchor="t" anchorCtr="0" compatLnSpc="1">
            <a:prstTxWarp prst="textNoShape">
              <a:avLst/>
            </a:prstTxWarp>
          </a:bodyPr>
          <a:lstStyle>
            <a:lvl1pPr defTabSz="452438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6881" y="1"/>
            <a:ext cx="4310142" cy="340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240" tIns="46121" rIns="92240" bIns="46121" numCol="1" anchor="t" anchorCtr="0" compatLnSpc="1">
            <a:prstTxWarp prst="textNoShape">
              <a:avLst/>
            </a:prstTxWarp>
          </a:bodyPr>
          <a:lstStyle>
            <a:lvl1pPr algn="r" defTabSz="452438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F994DD3-37F8-4FE4-ABB8-47478D7C8641}" type="datetime1">
              <a:rPr lang="en-AU" altLang="en-US"/>
              <a:pPr>
                <a:defRPr/>
              </a:pPr>
              <a:t>20/04/2018</a:t>
            </a:fld>
            <a:endParaRPr lang="en-AU" altLang="en-US"/>
          </a:p>
        </p:txBody>
      </p:sp>
      <p:sp>
        <p:nvSpPr>
          <p:cNvPr id="155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5537"/>
            <a:ext cx="4310142" cy="340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240" tIns="46121" rIns="92240" bIns="46121" numCol="1" anchor="b" anchorCtr="0" compatLnSpc="1">
            <a:prstTxWarp prst="textNoShape">
              <a:avLst/>
            </a:prstTxWarp>
          </a:bodyPr>
          <a:lstStyle>
            <a:lvl1pPr defTabSz="452438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6881" y="6465537"/>
            <a:ext cx="4310142" cy="340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240" tIns="46121" rIns="92240" bIns="46121" numCol="1" anchor="b" anchorCtr="0" compatLnSpc="1">
            <a:prstTxWarp prst="textNoShape">
              <a:avLst/>
            </a:prstTxWarp>
          </a:bodyPr>
          <a:lstStyle>
            <a:lvl1pPr algn="r" defTabSz="452438">
              <a:defRPr sz="1200">
                <a:latin typeface="Calibri" panose="020F0502020204030204" pitchFamily="34" charset="0"/>
              </a:defRPr>
            </a:lvl1pPr>
          </a:lstStyle>
          <a:p>
            <a:fld id="{FC89840B-F0DE-4FCD-885F-9B700C7BFE96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906550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5775" y="115888"/>
            <a:ext cx="3403600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06" tIns="46554" rIns="93106" bIns="46554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450527" y="2874780"/>
            <a:ext cx="9038296" cy="381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240" tIns="46121" rIns="92240" bIns="461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0"/>
            <a:r>
              <a:rPr lang="en-US" noProof="0"/>
              <a:t>Second level</a:t>
            </a:r>
          </a:p>
          <a:p>
            <a:pPr lvl="0"/>
            <a:r>
              <a:rPr lang="en-US" noProof="0"/>
              <a:t>        Third level</a:t>
            </a:r>
          </a:p>
          <a:p>
            <a:pPr lvl="0"/>
            <a:r>
              <a:rPr lang="en-US" noProof="0"/>
              <a:t>	Fourth level</a:t>
            </a:r>
          </a:p>
          <a:p>
            <a:pPr lvl="0"/>
            <a:r>
              <a:rPr lang="en-US" noProof="0"/>
              <a:t>	       Fifth level</a:t>
            </a:r>
            <a:endParaRPr lang="en-AU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5626881" y="6465537"/>
            <a:ext cx="4310142" cy="340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240" tIns="46121" rIns="92240" bIns="46121" numCol="1" anchor="b" anchorCtr="0" compatLnSpc="1">
            <a:prstTxWarp prst="textNoShape">
              <a:avLst/>
            </a:prstTxWarp>
          </a:bodyPr>
          <a:lstStyle>
            <a:lvl1pPr algn="r" defTabSz="452438">
              <a:defRPr sz="1200"/>
            </a:lvl1pPr>
          </a:lstStyle>
          <a:p>
            <a:fld id="{78570B77-AFE2-4B11-A289-AF537D786657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9010331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ts val="300"/>
      </a:spcBef>
      <a:spcAft>
        <a:spcPct val="0"/>
      </a:spcAft>
      <a:defRPr sz="14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742950" indent="-285750" algn="l" rtl="0" eaLnBrk="0" fontAlgn="base" hangingPunct="0">
      <a:spcBef>
        <a:spcPts val="3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1143000" indent="-228600" algn="l" rtl="0" eaLnBrk="0" fontAlgn="base" hangingPunct="0">
      <a:spcBef>
        <a:spcPts val="3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600200" indent="-228600" algn="l" rtl="0" eaLnBrk="0" fontAlgn="base" hangingPunct="0">
      <a:spcBef>
        <a:spcPts val="3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2057400" indent="-228600" algn="l" rtl="0" eaLnBrk="0" fontAlgn="base" hangingPunct="0">
      <a:spcBef>
        <a:spcPts val="3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316288" y="250825"/>
            <a:ext cx="3405187" cy="25542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z="1100" b="1" i="0" baseline="0">
              <a:latin typeface="+mj-lt"/>
              <a:ea typeface="ＭＳ Ｐゴシック" panose="020B0600070205080204" pitchFamily="34" charset="-128"/>
            </a:endParaRPr>
          </a:p>
          <a:p>
            <a:pPr eaLnBrk="1" hangingPunct="1">
              <a:spcBef>
                <a:spcPct val="0"/>
              </a:spcBef>
            </a:pPr>
            <a:endParaRPr lang="en-US" altLang="en-US" sz="1100" b="1" i="0" baseline="0">
              <a:latin typeface="+mj-lt"/>
              <a:ea typeface="ＭＳ Ｐゴシック" panose="020B0600070205080204" pitchFamily="34" charset="-128"/>
            </a:endParaRPr>
          </a:p>
        </p:txBody>
      </p:sp>
      <p:sp>
        <p:nvSpPr>
          <p:cNvPr id="26628" name="Slide Number Placeholder 3"/>
          <p:cNvSpPr txBox="1">
            <a:spLocks noGrp="1"/>
          </p:cNvSpPr>
          <p:nvPr/>
        </p:nvSpPr>
        <p:spPr bwMode="auto">
          <a:xfrm>
            <a:off x="5626881" y="6465537"/>
            <a:ext cx="4310142" cy="340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40" tIns="46121" rIns="92240" bIns="46121" anchor="b"/>
          <a:lstStyle>
            <a:lvl1pPr defTabSz="452438" eaLnBrk="0" hangingPunct="0">
              <a:spcBef>
                <a:spcPts val="300"/>
              </a:spcBef>
              <a:defRPr sz="1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452438" eaLnBrk="0" hangingPunct="0">
              <a:spcBef>
                <a:spcPts val="3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452438" eaLnBrk="0" hangingPunct="0">
              <a:spcBef>
                <a:spcPts val="3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452438" eaLnBrk="0" hangingPunct="0">
              <a:spcBef>
                <a:spcPts val="3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452438" eaLnBrk="0" hangingPunct="0">
              <a:spcBef>
                <a:spcPts val="3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52438" eaLnBrk="0" fontAlgn="base" hangingPunct="0">
              <a:spcBef>
                <a:spcPts val="3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52438" eaLnBrk="0" fontAlgn="base" hangingPunct="0">
              <a:spcBef>
                <a:spcPts val="3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52438" eaLnBrk="0" fontAlgn="base" hangingPunct="0">
              <a:spcBef>
                <a:spcPts val="3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52438" eaLnBrk="0" fontAlgn="base" hangingPunct="0">
              <a:spcBef>
                <a:spcPts val="3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8C7F88B-4D2F-4228-8580-B1083E75EBF7}" type="slidenum">
              <a:rPr lang="en-AU" altLang="en-US" sz="1200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AU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79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70B77-AFE2-4B11-A289-AF537D786657}" type="slidenum">
              <a:rPr lang="en-AU" altLang="en-US" smtClean="0"/>
              <a:pPr/>
              <a:t>2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265488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altLang="en-US">
              <a:ea typeface="ＭＳ Ｐゴシック" pitchFamily="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altLang="en-US">
              <a:ea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0182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316288" y="250825"/>
            <a:ext cx="3405187" cy="25542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z="1100" b="0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452438" eaLnBrk="0" hangingPunct="0">
              <a:spcBef>
                <a:spcPts val="300"/>
              </a:spcBef>
              <a:defRPr sz="1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452438" eaLnBrk="0" hangingPunct="0">
              <a:spcBef>
                <a:spcPts val="3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452438" eaLnBrk="0" hangingPunct="0">
              <a:spcBef>
                <a:spcPts val="3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452438" eaLnBrk="0" hangingPunct="0">
              <a:spcBef>
                <a:spcPts val="3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452438" eaLnBrk="0" hangingPunct="0">
              <a:spcBef>
                <a:spcPts val="3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52438" eaLnBrk="0" fontAlgn="base" hangingPunct="0">
              <a:spcBef>
                <a:spcPts val="3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52438" eaLnBrk="0" fontAlgn="base" hangingPunct="0">
              <a:spcBef>
                <a:spcPts val="3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52438" eaLnBrk="0" fontAlgn="base" hangingPunct="0">
              <a:spcBef>
                <a:spcPts val="3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52438" eaLnBrk="0" fontAlgn="base" hangingPunct="0">
              <a:spcBef>
                <a:spcPts val="3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A660D3C8-EFCD-4250-872D-286B5EBF2A0A}" type="slidenum">
              <a:rPr lang="en-AU" altLang="en-US" sz="1200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17</a:t>
            </a:fld>
            <a:endParaRPr lang="en-AU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072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317875" y="250825"/>
            <a:ext cx="3403600" cy="25527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z="110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45243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243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243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243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243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2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CAB6BBD2-B3E2-40AE-BE94-BF4CCCC658B9}" type="slidenum">
              <a:rPr lang="en-AU" altLang="en-US" sz="1200"/>
              <a:pPr/>
              <a:t>18</a:t>
            </a:fld>
            <a:endParaRPr lang="en-AU" altLang="en-US" sz="1200"/>
          </a:p>
        </p:txBody>
      </p:sp>
    </p:spTree>
    <p:extLst>
      <p:ext uri="{BB962C8B-B14F-4D97-AF65-F5344CB8AC3E}">
        <p14:creationId xmlns:p14="http://schemas.microsoft.com/office/powerpoint/2010/main" val="20320720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316288" y="250825"/>
            <a:ext cx="3405187" cy="25527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r" eaLnBrk="1" hangingPunct="1">
              <a:lnSpc>
                <a:spcPct val="80000"/>
              </a:lnSpc>
              <a:spcAft>
                <a:spcPts val="600"/>
              </a:spcAft>
              <a:buFont typeface="Times New Roman" pitchFamily="18" charset="0"/>
              <a:buNone/>
            </a:pPr>
            <a:endParaRPr lang="en-AU" altLang="en-US" sz="110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452438">
              <a:spcBef>
                <a:spcPts val="300"/>
              </a:spcBef>
              <a:defRPr sz="1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452438">
              <a:spcBef>
                <a:spcPts val="3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452438">
              <a:spcBef>
                <a:spcPts val="3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452438">
              <a:spcBef>
                <a:spcPts val="3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452438">
              <a:spcBef>
                <a:spcPts val="3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452438" eaLnBrk="0" fontAlgn="base" hangingPunct="0">
              <a:spcBef>
                <a:spcPts val="3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452438" eaLnBrk="0" fontAlgn="base" hangingPunct="0">
              <a:spcBef>
                <a:spcPts val="3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452438" eaLnBrk="0" fontAlgn="base" hangingPunct="0">
              <a:spcBef>
                <a:spcPts val="3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452438" eaLnBrk="0" fontAlgn="base" hangingPunct="0">
              <a:spcBef>
                <a:spcPts val="3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0C1C60D-30CD-47ED-9A68-962BDA83BA4B}" type="slidenum">
              <a:rPr lang="en-AU" altLang="en-US" sz="1200" smtClean="0">
                <a:latin typeface="Arial" pitchFamily="34" charset="0"/>
              </a:rPr>
              <a:pPr>
                <a:spcBef>
                  <a:spcPct val="0"/>
                </a:spcBef>
              </a:pPr>
              <a:t>19</a:t>
            </a:fld>
            <a:endParaRPr lang="en-AU" altLang="en-US" sz="120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acnc_pwrnt_swoosh_200dp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828925"/>
            <a:ext cx="4503738" cy="403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7962900" y="-7938"/>
            <a:ext cx="1189038" cy="13700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6" name="Picture 21" descr="acnc_pwrnt_logo_200dpi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8" y="649288"/>
            <a:ext cx="3457575" cy="9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1485" y="2827564"/>
            <a:ext cx="4775663" cy="1058838"/>
          </a:xfrm>
        </p:spPr>
        <p:txBody>
          <a:bodyPr anchor="t"/>
          <a:lstStyle>
            <a:lvl1pPr algn="l">
              <a:lnSpc>
                <a:spcPts val="3700"/>
              </a:lnSpc>
              <a:defRPr sz="4000" b="0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1485" y="3886402"/>
            <a:ext cx="4775663" cy="973467"/>
          </a:xfrm>
        </p:spPr>
        <p:txBody>
          <a:bodyPr>
            <a:normAutofit/>
          </a:bodyPr>
          <a:lstStyle>
            <a:lvl1pPr marL="0" indent="0" algn="l">
              <a:lnSpc>
                <a:spcPts val="2900"/>
              </a:lnSpc>
              <a:buNone/>
              <a:defRPr sz="2600" baseline="0">
                <a:solidFill>
                  <a:srgbClr val="5C6063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339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976" y="54773"/>
            <a:ext cx="7332256" cy="1315701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260" y="1600200"/>
            <a:ext cx="7979540" cy="4525963"/>
          </a:xfrm>
        </p:spPr>
        <p:txBody>
          <a:bodyPr/>
          <a:lstStyle>
            <a:lvl1pPr>
              <a:buClr>
                <a:srgbClr val="34BBBC"/>
              </a:buClr>
              <a:defRPr/>
            </a:lvl1pPr>
            <a:lvl2pPr>
              <a:buClr>
                <a:srgbClr val="34BBBC"/>
              </a:buClr>
              <a:defRPr/>
            </a:lvl2pPr>
            <a:lvl3pPr>
              <a:buClr>
                <a:srgbClr val="34BBBC"/>
              </a:buClr>
              <a:defRPr/>
            </a:lvl3pPr>
            <a:lvl4pPr>
              <a:buClr>
                <a:srgbClr val="34BBBC"/>
              </a:buClr>
              <a:defRPr/>
            </a:lvl4pPr>
            <a:lvl5pPr>
              <a:buClr>
                <a:srgbClr val="34BBBC"/>
              </a:buClr>
              <a:defRPr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93738" y="6446838"/>
            <a:ext cx="75660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AU"/>
              <a:t>PRESENTATION TITLE  </a:t>
            </a:r>
            <a:r>
              <a:rPr lang="en-AU">
                <a:solidFill>
                  <a:srgbClr val="28A293"/>
                </a:solidFill>
              </a:rPr>
              <a:t>|</a:t>
            </a:r>
            <a:r>
              <a:rPr lang="en-AU"/>
              <a:t>  DATE</a:t>
            </a:r>
          </a:p>
          <a:p>
            <a:pPr>
              <a:defRPr/>
            </a:pPr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B8BECD-69BD-486C-8AA2-79D42A00E4E9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00729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acnc_pwrnt_swoosh_200dpi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828925"/>
            <a:ext cx="4503738" cy="403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7962900" y="-7938"/>
            <a:ext cx="1189038" cy="13700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9601" y="3996268"/>
            <a:ext cx="4777548" cy="706968"/>
          </a:xfrm>
        </p:spPr>
        <p:txBody>
          <a:bodyPr/>
          <a:lstStyle>
            <a:lvl1pPr marL="0" indent="0">
              <a:buNone/>
              <a:defRPr sz="2000">
                <a:solidFill>
                  <a:srgbClr val="5C6063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485" y="2906714"/>
            <a:ext cx="4775664" cy="1089554"/>
          </a:xfrm>
        </p:spPr>
        <p:txBody>
          <a:bodyPr anchor="t"/>
          <a:lstStyle>
            <a:lvl1pPr marL="0" marR="0" indent="0" algn="l" defTabSz="457200" rtl="0" eaLnBrk="1" fontAlgn="auto" latinLnBrk="0" hangingPunct="1">
              <a:lnSpc>
                <a:spcPts val="3800"/>
              </a:lnSpc>
              <a:spcBef>
                <a:spcPct val="0"/>
              </a:spcBef>
              <a:spcAft>
                <a:spcPts val="0"/>
              </a:spcAft>
              <a:tabLst/>
              <a:defRPr sz="4000" b="1" cap="none" baseline="0">
                <a:latin typeface="Arial Narrow"/>
                <a:cs typeface="Arial Narrow"/>
              </a:defRPr>
            </a:lvl1pPr>
          </a:lstStyle>
          <a:p>
            <a:pPr lvl="0"/>
            <a:r>
              <a:rPr lang="en-AU" noProof="0"/>
              <a:t>Click to edit Master title style</a:t>
            </a:r>
            <a:endParaRPr lang="en-US" noProof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B2308F-61C8-465D-95EF-9167CC7169E0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92110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413875" y="1803400"/>
            <a:ext cx="363538" cy="365125"/>
          </a:xfrm>
          <a:prstGeom prst="rect">
            <a:avLst/>
          </a:prstGeom>
          <a:solidFill>
            <a:srgbClr val="82C6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9413875" y="2297113"/>
            <a:ext cx="363538" cy="365125"/>
          </a:xfrm>
          <a:prstGeom prst="rect">
            <a:avLst/>
          </a:prstGeom>
          <a:solidFill>
            <a:srgbClr val="CFE32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9413875" y="4273550"/>
            <a:ext cx="363538" cy="363538"/>
          </a:xfrm>
          <a:prstGeom prst="rect">
            <a:avLst/>
          </a:prstGeom>
          <a:solidFill>
            <a:srgbClr val="00B6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9413875" y="3284538"/>
            <a:ext cx="363538" cy="365125"/>
          </a:xfrm>
          <a:prstGeom prst="rect">
            <a:avLst/>
          </a:prstGeom>
          <a:solidFill>
            <a:srgbClr val="006C9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9413875" y="2790825"/>
            <a:ext cx="363538" cy="365125"/>
          </a:xfrm>
          <a:prstGeom prst="rect">
            <a:avLst/>
          </a:prstGeom>
          <a:solidFill>
            <a:srgbClr val="029FE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413875" y="3778250"/>
            <a:ext cx="363538" cy="365125"/>
          </a:xfrm>
          <a:prstGeom prst="rect">
            <a:avLst/>
          </a:prstGeom>
          <a:solidFill>
            <a:srgbClr val="2646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9413875" y="4767263"/>
            <a:ext cx="363538" cy="363537"/>
          </a:xfrm>
          <a:prstGeom prst="rect">
            <a:avLst/>
          </a:prstGeom>
          <a:solidFill>
            <a:srgbClr val="02918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9413875" y="1293813"/>
            <a:ext cx="363538" cy="365125"/>
          </a:xfrm>
          <a:prstGeom prst="rect">
            <a:avLst/>
          </a:prstGeom>
          <a:solidFill>
            <a:srgbClr val="2CAD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3" name="Picture 6" descr="follower_200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463" y="0"/>
            <a:ext cx="1125537" cy="12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444" y="54773"/>
            <a:ext cx="7334787" cy="1315701"/>
          </a:xfrm>
        </p:spPr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444" y="1587449"/>
            <a:ext cx="7334788" cy="4538714"/>
          </a:xfrm>
        </p:spPr>
        <p:txBody>
          <a:bodyPr/>
          <a:lstStyle>
            <a:lvl1pPr>
              <a:buNone/>
              <a:defRPr sz="2400" baseline="0"/>
            </a:lvl1pPr>
            <a:lvl2pPr>
              <a:buNone/>
              <a:defRPr sz="2000"/>
            </a:lvl2pPr>
            <a:lvl3pPr>
              <a:buNone/>
              <a:defRPr sz="1800"/>
            </a:lvl3pPr>
            <a:lvl4pPr>
              <a:buNone/>
              <a:defRPr sz="1600"/>
            </a:lvl4pPr>
            <a:lvl5pPr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14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AE5A9F-12B8-4199-A5BF-D76A1B04F781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672175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3999" cy="6858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/>
              <a:t>Click icon to add picture</a:t>
            </a:r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70EF24-46AD-40B2-8C79-1792DD876035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597707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260" y="54773"/>
            <a:ext cx="7311972" cy="1315701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60" y="1600200"/>
            <a:ext cx="7979540" cy="4525963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72E48D-9DDB-43A8-B3B3-0859C393F041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503653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</a:defRPr>
            </a:lvl1pPr>
          </a:lstStyle>
          <a:p>
            <a:pPr>
              <a:defRPr/>
            </a:pPr>
            <a:fld id="{E80A786F-AC1C-4D07-A48F-BEFD191716AE}" type="datetime1">
              <a:rPr lang="en-AU" altLang="en-US"/>
              <a:pPr>
                <a:defRPr/>
              </a:pPr>
              <a:t>20/04/2018</a:t>
            </a:fld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2424B1-175E-4FAE-959F-A4A0CF4BD64C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24921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follower_200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463" y="0"/>
            <a:ext cx="1125537" cy="12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0088" y="55563"/>
            <a:ext cx="7318375" cy="13144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00088" y="1600200"/>
            <a:ext cx="79867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/>
              <a:t>Click to edit Master text styles</a:t>
            </a:r>
          </a:p>
          <a:p>
            <a:pPr lvl="1"/>
            <a:r>
              <a:rPr lang="en-AU" altLang="en-US"/>
              <a:t>Second level</a:t>
            </a:r>
          </a:p>
          <a:p>
            <a:pPr lvl="2"/>
            <a:r>
              <a:rPr lang="en-AU" altLang="en-US"/>
              <a:t>Third level</a:t>
            </a:r>
          </a:p>
          <a:p>
            <a:pPr lvl="3"/>
            <a:r>
              <a:rPr lang="en-AU" altLang="en-US"/>
              <a:t>Fourth level</a:t>
            </a:r>
          </a:p>
          <a:p>
            <a:pPr lvl="4"/>
            <a:r>
              <a:rPr lang="en-AU" alt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46838"/>
            <a:ext cx="7802563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C94A0"/>
                </a:solidFill>
                <a:latin typeface="Calibri" pitchFamily="34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en-AU"/>
              <a:t>PRESENTATION TITLE  </a:t>
            </a:r>
            <a:r>
              <a:rPr lang="en-AU">
                <a:solidFill>
                  <a:srgbClr val="28A293"/>
                </a:solidFill>
              </a:rPr>
              <a:t>|</a:t>
            </a:r>
            <a:r>
              <a:rPr lang="en-AU"/>
              <a:t>  DATE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9763" y="6446838"/>
            <a:ext cx="42703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C94A0"/>
                </a:solidFill>
                <a:latin typeface="Calibri" panose="020F0502020204030204" pitchFamily="34" charset="0"/>
              </a:defRPr>
            </a:lvl1pPr>
          </a:lstStyle>
          <a:p>
            <a:fld id="{BBC3B47C-6DC5-4325-87D9-895235E045A4}" type="slidenum">
              <a:rPr lang="en-AU" altLang="en-US"/>
              <a:pPr/>
              <a:t>‹#›</a:t>
            </a:fld>
            <a:endParaRPr lang="en-AU" altLang="en-US"/>
          </a:p>
        </p:txBody>
      </p:sp>
      <p:sp>
        <p:nvSpPr>
          <p:cNvPr id="12" name="Rectangle 11"/>
          <p:cNvSpPr/>
          <p:nvPr/>
        </p:nvSpPr>
        <p:spPr>
          <a:xfrm>
            <a:off x="9413875" y="1803400"/>
            <a:ext cx="363538" cy="365125"/>
          </a:xfrm>
          <a:prstGeom prst="rect">
            <a:avLst/>
          </a:prstGeom>
          <a:solidFill>
            <a:srgbClr val="82C62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9413875" y="2297113"/>
            <a:ext cx="363538" cy="365125"/>
          </a:xfrm>
          <a:prstGeom prst="rect">
            <a:avLst/>
          </a:prstGeom>
          <a:solidFill>
            <a:srgbClr val="CFE32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9413875" y="4273550"/>
            <a:ext cx="363538" cy="363538"/>
          </a:xfrm>
          <a:prstGeom prst="rect">
            <a:avLst/>
          </a:prstGeom>
          <a:solidFill>
            <a:srgbClr val="00B6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5" name="Rectangle 14"/>
          <p:cNvSpPr/>
          <p:nvPr/>
        </p:nvSpPr>
        <p:spPr>
          <a:xfrm>
            <a:off x="9413875" y="3284538"/>
            <a:ext cx="363538" cy="365125"/>
          </a:xfrm>
          <a:prstGeom prst="rect">
            <a:avLst/>
          </a:prstGeom>
          <a:solidFill>
            <a:srgbClr val="006C9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9413875" y="2790825"/>
            <a:ext cx="363538" cy="365125"/>
          </a:xfrm>
          <a:prstGeom prst="rect">
            <a:avLst/>
          </a:prstGeom>
          <a:solidFill>
            <a:srgbClr val="029FE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7" name="Rectangle 16"/>
          <p:cNvSpPr/>
          <p:nvPr/>
        </p:nvSpPr>
        <p:spPr>
          <a:xfrm>
            <a:off x="9413875" y="3778250"/>
            <a:ext cx="363538" cy="365125"/>
          </a:xfrm>
          <a:prstGeom prst="rect">
            <a:avLst/>
          </a:prstGeom>
          <a:solidFill>
            <a:srgbClr val="2646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8" name="Rectangle 17"/>
          <p:cNvSpPr/>
          <p:nvPr/>
        </p:nvSpPr>
        <p:spPr>
          <a:xfrm>
            <a:off x="9413875" y="4767263"/>
            <a:ext cx="363538" cy="363537"/>
          </a:xfrm>
          <a:prstGeom prst="rect">
            <a:avLst/>
          </a:prstGeom>
          <a:solidFill>
            <a:srgbClr val="02918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1" name="Rectangle 20"/>
          <p:cNvSpPr/>
          <p:nvPr/>
        </p:nvSpPr>
        <p:spPr>
          <a:xfrm>
            <a:off x="9413875" y="1293813"/>
            <a:ext cx="363538" cy="365125"/>
          </a:xfrm>
          <a:prstGeom prst="rect">
            <a:avLst/>
          </a:prstGeom>
          <a:solidFill>
            <a:srgbClr val="2CAD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5" r:id="rId1"/>
    <p:sldLayoutId id="2147484586" r:id="rId2"/>
    <p:sldLayoutId id="2147484587" r:id="rId3"/>
    <p:sldLayoutId id="2147484588" r:id="rId4"/>
    <p:sldLayoutId id="2147484589" r:id="rId5"/>
    <p:sldLayoutId id="2147484590" r:id="rId6"/>
    <p:sldLayoutId id="2147484591" r:id="rId7"/>
  </p:sldLayoutIdLst>
  <p:txStyles>
    <p:titleStyle>
      <a:lvl1pPr algn="l" defTabSz="457200" rtl="0" eaLnBrk="0" fontAlgn="base" hangingPunct="0">
        <a:lnSpc>
          <a:spcPts val="3300"/>
        </a:lnSpc>
        <a:spcBef>
          <a:spcPct val="0"/>
        </a:spcBef>
        <a:spcAft>
          <a:spcPct val="0"/>
        </a:spcAft>
        <a:defRPr sz="3200" kern="1200" cap="all">
          <a:solidFill>
            <a:srgbClr val="03B7AE"/>
          </a:solidFill>
          <a:latin typeface="Arial Narrow"/>
          <a:ea typeface="ＭＳ Ｐゴシック" pitchFamily="1" charset="-128"/>
          <a:cs typeface="ＭＳ Ｐゴシック" pitchFamily="1" charset="-128"/>
        </a:defRPr>
      </a:lvl1pPr>
      <a:lvl2pPr algn="l" defTabSz="457200" rtl="0" eaLnBrk="0" fontAlgn="base" hangingPunct="0">
        <a:lnSpc>
          <a:spcPts val="3300"/>
        </a:lnSpc>
        <a:spcBef>
          <a:spcPct val="0"/>
        </a:spcBef>
        <a:spcAft>
          <a:spcPct val="0"/>
        </a:spcAft>
        <a:defRPr sz="3200">
          <a:solidFill>
            <a:srgbClr val="03B7AE"/>
          </a:solidFill>
          <a:latin typeface="Arial Narrow" pitchFamily="34" charset="0"/>
          <a:ea typeface="ＭＳ Ｐゴシック" pitchFamily="1" charset="-128"/>
          <a:cs typeface="ＭＳ Ｐゴシック" pitchFamily="1" charset="-128"/>
        </a:defRPr>
      </a:lvl2pPr>
      <a:lvl3pPr algn="l" defTabSz="457200" rtl="0" eaLnBrk="0" fontAlgn="base" hangingPunct="0">
        <a:lnSpc>
          <a:spcPts val="3300"/>
        </a:lnSpc>
        <a:spcBef>
          <a:spcPct val="0"/>
        </a:spcBef>
        <a:spcAft>
          <a:spcPct val="0"/>
        </a:spcAft>
        <a:defRPr sz="3200">
          <a:solidFill>
            <a:srgbClr val="03B7AE"/>
          </a:solidFill>
          <a:latin typeface="Arial Narrow" pitchFamily="34" charset="0"/>
          <a:ea typeface="ＭＳ Ｐゴシック" pitchFamily="1" charset="-128"/>
          <a:cs typeface="ＭＳ Ｐゴシック" pitchFamily="1" charset="-128"/>
        </a:defRPr>
      </a:lvl3pPr>
      <a:lvl4pPr algn="l" defTabSz="457200" rtl="0" eaLnBrk="0" fontAlgn="base" hangingPunct="0">
        <a:lnSpc>
          <a:spcPts val="3300"/>
        </a:lnSpc>
        <a:spcBef>
          <a:spcPct val="0"/>
        </a:spcBef>
        <a:spcAft>
          <a:spcPct val="0"/>
        </a:spcAft>
        <a:defRPr sz="3200">
          <a:solidFill>
            <a:srgbClr val="03B7AE"/>
          </a:solidFill>
          <a:latin typeface="Arial Narrow" pitchFamily="34" charset="0"/>
          <a:ea typeface="ＭＳ Ｐゴシック" pitchFamily="1" charset="-128"/>
          <a:cs typeface="ＭＳ Ｐゴシック" pitchFamily="1" charset="-128"/>
        </a:defRPr>
      </a:lvl4pPr>
      <a:lvl5pPr algn="l" defTabSz="457200" rtl="0" eaLnBrk="0" fontAlgn="base" hangingPunct="0">
        <a:lnSpc>
          <a:spcPts val="3300"/>
        </a:lnSpc>
        <a:spcBef>
          <a:spcPct val="0"/>
        </a:spcBef>
        <a:spcAft>
          <a:spcPct val="0"/>
        </a:spcAft>
        <a:defRPr sz="3200">
          <a:solidFill>
            <a:srgbClr val="03B7AE"/>
          </a:solidFill>
          <a:latin typeface="Arial Narrow" pitchFamily="34" charset="0"/>
          <a:ea typeface="ＭＳ Ｐゴシック" pitchFamily="1" charset="-128"/>
          <a:cs typeface="ＭＳ Ｐゴシック" pitchFamily="1" charset="-128"/>
        </a:defRPr>
      </a:lvl5pPr>
      <a:lvl6pPr marL="457200" algn="l" defTabSz="457200" rtl="0" fontAlgn="base">
        <a:lnSpc>
          <a:spcPts val="3300"/>
        </a:lnSpc>
        <a:spcBef>
          <a:spcPct val="0"/>
        </a:spcBef>
        <a:spcAft>
          <a:spcPct val="0"/>
        </a:spcAft>
        <a:defRPr sz="3200">
          <a:solidFill>
            <a:srgbClr val="03B7AE"/>
          </a:solidFill>
          <a:latin typeface="Arial Narrow" pitchFamily="34" charset="0"/>
          <a:ea typeface="ＭＳ Ｐゴシック" pitchFamily="1" charset="-128"/>
        </a:defRPr>
      </a:lvl6pPr>
      <a:lvl7pPr marL="914400" algn="l" defTabSz="457200" rtl="0" fontAlgn="base">
        <a:lnSpc>
          <a:spcPts val="3300"/>
        </a:lnSpc>
        <a:spcBef>
          <a:spcPct val="0"/>
        </a:spcBef>
        <a:spcAft>
          <a:spcPct val="0"/>
        </a:spcAft>
        <a:defRPr sz="3200">
          <a:solidFill>
            <a:srgbClr val="03B7AE"/>
          </a:solidFill>
          <a:latin typeface="Arial Narrow" pitchFamily="34" charset="0"/>
          <a:ea typeface="ＭＳ Ｐゴシック" pitchFamily="1" charset="-128"/>
        </a:defRPr>
      </a:lvl7pPr>
      <a:lvl8pPr marL="1371600" algn="l" defTabSz="457200" rtl="0" fontAlgn="base">
        <a:lnSpc>
          <a:spcPts val="3300"/>
        </a:lnSpc>
        <a:spcBef>
          <a:spcPct val="0"/>
        </a:spcBef>
        <a:spcAft>
          <a:spcPct val="0"/>
        </a:spcAft>
        <a:defRPr sz="3200">
          <a:solidFill>
            <a:srgbClr val="03B7AE"/>
          </a:solidFill>
          <a:latin typeface="Arial Narrow" pitchFamily="34" charset="0"/>
          <a:ea typeface="ＭＳ Ｐゴシック" pitchFamily="1" charset="-128"/>
        </a:defRPr>
      </a:lvl8pPr>
      <a:lvl9pPr marL="1828800" algn="l" defTabSz="457200" rtl="0" fontAlgn="base">
        <a:lnSpc>
          <a:spcPts val="3300"/>
        </a:lnSpc>
        <a:spcBef>
          <a:spcPct val="0"/>
        </a:spcBef>
        <a:spcAft>
          <a:spcPct val="0"/>
        </a:spcAft>
        <a:defRPr sz="3200">
          <a:solidFill>
            <a:srgbClr val="03B7AE"/>
          </a:solidFill>
          <a:latin typeface="Arial Narrow" pitchFamily="34" charset="0"/>
          <a:ea typeface="ＭＳ Ｐゴシック" pitchFamily="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34BBBC"/>
        </a:buClr>
        <a:buFont typeface="Arial" panose="020B0604020202020204" pitchFamily="34" charset="0"/>
        <a:buChar char="•"/>
        <a:defRPr sz="2800" kern="1200">
          <a:solidFill>
            <a:srgbClr val="5C6063"/>
          </a:solidFill>
          <a:latin typeface="Arial"/>
          <a:ea typeface="ＭＳ Ｐゴシック" pitchFamily="1" charset="-128"/>
          <a:cs typeface="ＭＳ Ｐゴシック" pitchFamily="1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34BBBC"/>
        </a:buClr>
        <a:buFont typeface="Arial" panose="020B0604020202020204" pitchFamily="34" charset="0"/>
        <a:buChar char="–"/>
        <a:defRPr sz="2400" kern="1200">
          <a:solidFill>
            <a:srgbClr val="5C6063"/>
          </a:solidFill>
          <a:latin typeface="Arial"/>
          <a:ea typeface="ＭＳ Ｐゴシック" pitchFamily="1" charset="-128"/>
          <a:cs typeface="ＭＳ Ｐゴシック" pitchFamily="1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34BBBC"/>
        </a:buClr>
        <a:buFont typeface="Arial" panose="020B0604020202020204" pitchFamily="34" charset="0"/>
        <a:buChar char="•"/>
        <a:defRPr sz="2000" kern="1200">
          <a:solidFill>
            <a:srgbClr val="5C6063"/>
          </a:solidFill>
          <a:latin typeface="Arial"/>
          <a:ea typeface="ＭＳ Ｐゴシック" pitchFamily="1" charset="-128"/>
          <a:cs typeface="ＭＳ Ｐゴシック" pitchFamily="1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34BBBC"/>
        </a:buClr>
        <a:buFont typeface="Arial" panose="020B0604020202020204" pitchFamily="34" charset="0"/>
        <a:buChar char="–"/>
        <a:defRPr sz="1600" kern="1200">
          <a:solidFill>
            <a:srgbClr val="5C6063"/>
          </a:solidFill>
          <a:latin typeface="Arial"/>
          <a:ea typeface="ＭＳ Ｐゴシック" pitchFamily="1" charset="-128"/>
          <a:cs typeface="ＭＳ Ｐゴシック" pitchFamily="1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34BBBC"/>
        </a:buClr>
        <a:buFont typeface="Arial" panose="020B0604020202020204" pitchFamily="34" charset="0"/>
        <a:buChar char="»"/>
        <a:defRPr sz="1600" kern="1200">
          <a:solidFill>
            <a:srgbClr val="5C6063"/>
          </a:solidFill>
          <a:latin typeface="Arial"/>
          <a:ea typeface="ＭＳ Ｐゴシック" pitchFamily="1" charset="-128"/>
          <a:cs typeface="ＭＳ Ｐゴシック" pitchFamily="1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jp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825499" y="1989261"/>
            <a:ext cx="6201465" cy="15303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no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en-AU" altLang="en-US" sz="3600" b="1" cap="none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Smaller Charities: </a:t>
            </a:r>
            <a:br>
              <a:rPr lang="en-AU" altLang="en-US" sz="3600" b="1" cap="none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altLang="en-US" b="1" cap="none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Managing Staff and Volunteers </a:t>
            </a:r>
          </a:p>
        </p:txBody>
      </p:sp>
      <p:sp>
        <p:nvSpPr>
          <p:cNvPr id="9219" name="TextBox 3"/>
          <p:cNvSpPr txBox="1">
            <a:spLocks noChangeArrowheads="1"/>
          </p:cNvSpPr>
          <p:nvPr/>
        </p:nvSpPr>
        <p:spPr bwMode="auto">
          <a:xfrm>
            <a:off x="825500" y="4443916"/>
            <a:ext cx="7245350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34BBBC"/>
              </a:buClr>
              <a:buFont typeface="Arial" panose="020B0604020202020204" pitchFamily="34" charset="0"/>
              <a:buChar char="•"/>
              <a:defRPr sz="2800">
                <a:solidFill>
                  <a:srgbClr val="5C606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4BBBC"/>
              </a:buClr>
              <a:buFont typeface="Arial" panose="020B0604020202020204" pitchFamily="34" charset="0"/>
              <a:buChar char="–"/>
              <a:defRPr sz="2400">
                <a:solidFill>
                  <a:srgbClr val="5C606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34BBBC"/>
              </a:buClr>
              <a:buFont typeface="Arial" panose="020B0604020202020204" pitchFamily="34" charset="0"/>
              <a:buChar char="•"/>
              <a:defRPr sz="2000">
                <a:solidFill>
                  <a:srgbClr val="5C606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34BBBC"/>
              </a:buClr>
              <a:buFont typeface="Arial" panose="020B0604020202020204" pitchFamily="34" charset="0"/>
              <a:buChar char="–"/>
              <a:defRPr sz="1600">
                <a:solidFill>
                  <a:srgbClr val="5C606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34BBBC"/>
              </a:buClr>
              <a:buFont typeface="Arial" panose="020B0604020202020204" pitchFamily="34" charset="0"/>
              <a:buChar char="»"/>
              <a:defRPr sz="1600">
                <a:solidFill>
                  <a:srgbClr val="5C606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4BBBC"/>
              </a:buClr>
              <a:buFont typeface="Arial" panose="020B0604020202020204" pitchFamily="34" charset="0"/>
              <a:buChar char="»"/>
              <a:defRPr sz="1600">
                <a:solidFill>
                  <a:srgbClr val="5C606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4BBBC"/>
              </a:buClr>
              <a:buFont typeface="Arial" panose="020B0604020202020204" pitchFamily="34" charset="0"/>
              <a:buChar char="»"/>
              <a:defRPr sz="1600">
                <a:solidFill>
                  <a:srgbClr val="5C606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4BBBC"/>
              </a:buClr>
              <a:buFont typeface="Arial" panose="020B0604020202020204" pitchFamily="34" charset="0"/>
              <a:buChar char="»"/>
              <a:defRPr sz="1600">
                <a:solidFill>
                  <a:srgbClr val="5C606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4BBBC"/>
              </a:buClr>
              <a:buFont typeface="Arial" panose="020B0604020202020204" pitchFamily="34" charset="0"/>
              <a:buChar char="»"/>
              <a:defRPr sz="1600">
                <a:solidFill>
                  <a:srgbClr val="5C6063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AU" altLang="en-US" sz="1800" dirty="0">
                <a:cs typeface="Arial" panose="020B0604020202020204" pitchFamily="34" charset="0"/>
              </a:rPr>
              <a:t>Presented by: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AU" altLang="en-US" sz="1800" b="1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AU" altLang="en-US" sz="1800" b="1" dirty="0">
                <a:cs typeface="Arial" panose="020B0604020202020204" pitchFamily="34" charset="0"/>
              </a:rPr>
              <a:t>Chris Riches and Heath Eldridge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AU" altLang="en-US" sz="16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AU" altLang="en-US" sz="1600" dirty="0">
                <a:cs typeface="Arial" panose="020B0604020202020204" pitchFamily="34" charset="0"/>
              </a:rPr>
              <a:t>17 April 2018</a:t>
            </a:r>
          </a:p>
        </p:txBody>
      </p:sp>
      <p:sp>
        <p:nvSpPr>
          <p:cNvPr id="4" name="Rectangle 3"/>
          <p:cNvSpPr/>
          <p:nvPr/>
        </p:nvSpPr>
        <p:spPr>
          <a:xfrm>
            <a:off x="825500" y="5973030"/>
            <a:ext cx="60592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AU" altLang="en-US" b="1">
                <a:solidFill>
                  <a:schemeClr val="accent5"/>
                </a:solidFill>
                <a:latin typeface="Arial Narrow" pitchFamily="34" charset="0"/>
                <a:ea typeface="ＭＳ Ｐゴシック" pitchFamily="1" charset="-128"/>
                <a:cs typeface="Arial Narrow" pitchFamily="34" charset="0"/>
              </a:rPr>
              <a:t>acnc.gov.au/webinars</a:t>
            </a:r>
            <a:endParaRPr lang="en-AU" b="1">
              <a:solidFill>
                <a:schemeClr val="accent5"/>
              </a:solidFill>
              <a:latin typeface="Arial Narrow" pitchFamily="34" charset="0"/>
              <a:ea typeface="ＭＳ Ｐゴシック" pitchFamily="1" charset="-128"/>
              <a:cs typeface="Arial Narrow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444" y="1369"/>
            <a:ext cx="7334787" cy="1315701"/>
          </a:xfrm>
        </p:spPr>
        <p:txBody>
          <a:bodyPr>
            <a:normAutofit/>
          </a:bodyPr>
          <a:lstStyle/>
          <a:p>
            <a:r>
              <a:rPr lang="en-AU" sz="2400" b="1" cap="none" dirty="0">
                <a:solidFill>
                  <a:srgbClr val="029FE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Ongoing staff and volunteer management</a:t>
            </a:r>
            <a:endParaRPr lang="en-AU" sz="2400" dirty="0">
              <a:solidFill>
                <a:schemeClr val="accent5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8590" y="1520156"/>
            <a:ext cx="672028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chemeClr val="tx2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Good staff and volunteer management is based on the solid foundations your charity lays at the start.</a:t>
            </a:r>
          </a:p>
          <a:p>
            <a:endParaRPr lang="en-AU" sz="1800" dirty="0">
              <a:solidFill>
                <a:schemeClr val="tx2"/>
              </a:solidFill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9743" y="2862943"/>
            <a:ext cx="4094257" cy="350464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28590" y="2484596"/>
            <a:ext cx="467657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5C6063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Once you’ve built that base, there’s plenty you can do to maintain the ongoing wellbeing of volunteers and staff.</a:t>
            </a:r>
          </a:p>
          <a:p>
            <a:pPr>
              <a:buClr>
                <a:schemeClr val="tx1"/>
              </a:buClr>
            </a:pPr>
            <a:endParaRPr lang="en-AU" sz="2000" dirty="0">
              <a:solidFill>
                <a:srgbClr val="5C6063"/>
              </a:solidFill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buClr>
                <a:schemeClr val="tx1"/>
              </a:buClr>
            </a:pPr>
            <a:r>
              <a:rPr lang="en-AU" sz="2000" dirty="0">
                <a:solidFill>
                  <a:srgbClr val="5C6063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Encourage the positive, address any problems</a:t>
            </a:r>
            <a:endParaRPr lang="en-AU" sz="2000" dirty="0">
              <a:solidFill>
                <a:srgbClr val="5C6063"/>
              </a:solidFill>
              <a:highlight>
                <a:srgbClr val="FFFF00"/>
              </a:highlight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2"/>
              </a:solidFill>
              <a:highlight>
                <a:srgbClr val="FFFF00"/>
              </a:highlight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7568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3298" y="1369"/>
            <a:ext cx="7334787" cy="1315701"/>
          </a:xfrm>
        </p:spPr>
        <p:txBody>
          <a:bodyPr>
            <a:normAutofit/>
          </a:bodyPr>
          <a:lstStyle/>
          <a:p>
            <a:r>
              <a:rPr lang="en-AU" sz="2400" b="1" cap="none" dirty="0">
                <a:solidFill>
                  <a:srgbClr val="029FE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Internal disputes</a:t>
            </a:r>
            <a:endParaRPr lang="en-AU" sz="2400" dirty="0">
              <a:solidFill>
                <a:schemeClr val="accent5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9736" y="1520156"/>
            <a:ext cx="781704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800" b="1" dirty="0">
                <a:solidFill>
                  <a:schemeClr val="tx2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Check your rules, applicable law and your dispute resolution policy or procedure. </a:t>
            </a:r>
          </a:p>
          <a:p>
            <a:endParaRPr lang="en-AU" sz="1800" dirty="0">
              <a:solidFill>
                <a:schemeClr val="tx2"/>
              </a:solidFill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2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develop a culture of open and respectful communication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2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try to talk the issue through to a resolution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2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face-to-face meeting overseen by neutral person in the charity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2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don’t ignore the issue – it is likely to fester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2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once a resolution has been reached, note it down, stick to it and review progress.</a:t>
            </a:r>
          </a:p>
          <a:p>
            <a:endParaRPr lang="en-AU" sz="1800" dirty="0">
              <a:solidFill>
                <a:schemeClr val="tx2"/>
              </a:solidFill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AU" altLang="en-US" sz="1800" dirty="0">
                <a:solidFill>
                  <a:schemeClr val="tx2"/>
                </a:solidFill>
                <a:latin typeface="Arial" charset="0"/>
              </a:rPr>
              <a:t>Remember - the ACNC doesn’t mediate internal disputes unless there’s serious risk to public trust and confidence. </a:t>
            </a:r>
          </a:p>
          <a:p>
            <a:endParaRPr lang="en-AU" altLang="en-US" sz="1800" dirty="0">
              <a:solidFill>
                <a:schemeClr val="tx2"/>
              </a:solidFill>
              <a:latin typeface="Arial" charset="0"/>
            </a:endParaRPr>
          </a:p>
          <a:p>
            <a:endParaRPr lang="en-AU" altLang="en-US" sz="1800" dirty="0">
              <a:solidFill>
                <a:schemeClr val="tx2"/>
              </a:solidFill>
              <a:latin typeface="Arial" charset="0"/>
            </a:endParaRPr>
          </a:p>
          <a:p>
            <a:endParaRPr lang="en-AU" altLang="en-US" sz="1800" dirty="0">
              <a:solidFill>
                <a:schemeClr val="tx2"/>
              </a:solidFill>
              <a:latin typeface="Arial" charset="0"/>
            </a:endParaRPr>
          </a:p>
          <a:p>
            <a:r>
              <a:rPr lang="en-AU" altLang="en-US" sz="1800" dirty="0">
                <a:solidFill>
                  <a:schemeClr val="accent5"/>
                </a:solidFill>
                <a:latin typeface="Arial" charset="0"/>
              </a:rPr>
              <a:t>acnc.gov.au/</a:t>
            </a:r>
            <a:r>
              <a:rPr lang="en-AU" altLang="en-US" sz="1800" dirty="0" err="1">
                <a:solidFill>
                  <a:schemeClr val="accent5"/>
                </a:solidFill>
                <a:latin typeface="Arial" charset="0"/>
              </a:rPr>
              <a:t>InternalDisputes</a:t>
            </a:r>
            <a:endParaRPr lang="en-AU" altLang="en-US" sz="1800" dirty="0">
              <a:solidFill>
                <a:schemeClr val="accent5"/>
              </a:solidFill>
              <a:latin typeface="Arial" charset="0"/>
            </a:endParaRPr>
          </a:p>
          <a:p>
            <a:r>
              <a:rPr lang="en-AU" sz="1800" dirty="0">
                <a:solidFill>
                  <a:schemeClr val="accent5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communitydirectors.com.au/icda/</a:t>
            </a:r>
            <a:r>
              <a:rPr lang="en-AU" sz="1800" dirty="0" err="1">
                <a:solidFill>
                  <a:schemeClr val="accent5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policybank</a:t>
            </a:r>
            <a:endParaRPr lang="en-AU" sz="1800" dirty="0">
              <a:solidFill>
                <a:schemeClr val="accent5"/>
              </a:solidFill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4902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0869" y="5160013"/>
            <a:ext cx="4043131" cy="16979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444" y="1369"/>
            <a:ext cx="7334787" cy="1315701"/>
          </a:xfrm>
        </p:spPr>
        <p:txBody>
          <a:bodyPr>
            <a:normAutofit/>
          </a:bodyPr>
          <a:lstStyle/>
          <a:p>
            <a:r>
              <a:rPr lang="en-AU" sz="2400" b="1" cap="none" dirty="0">
                <a:solidFill>
                  <a:srgbClr val="029FE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Ongoing staff and volunteer management</a:t>
            </a:r>
            <a:endParaRPr lang="en-AU" sz="2400" dirty="0">
              <a:solidFill>
                <a:schemeClr val="accent5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8590" y="1520156"/>
            <a:ext cx="672028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800" dirty="0">
                <a:solidFill>
                  <a:schemeClr val="tx2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Beyond policies, documents and formal processes, charities can achieve a lot just through having a great culture and getting the small things right.</a:t>
            </a:r>
          </a:p>
          <a:p>
            <a:endParaRPr lang="en-AU" sz="1800" dirty="0">
              <a:solidFill>
                <a:schemeClr val="tx2"/>
              </a:solidFill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2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develop a welcoming culture </a:t>
            </a:r>
          </a:p>
          <a:p>
            <a:endParaRPr lang="en-AU" sz="1800" dirty="0">
              <a:solidFill>
                <a:schemeClr val="tx2"/>
              </a:solidFill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2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thank staff and volunteers for their efforts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2"/>
              </a:solidFill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2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make it clear there is support, and make it easy to access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2"/>
              </a:solidFill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2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have regular check-ins and chats, as well as staff and volunteer performance assessment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2"/>
              </a:solidFill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2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use a mentoring or “buddy”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2"/>
              </a:solidFill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2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take feedback and act on it</a:t>
            </a:r>
          </a:p>
          <a:p>
            <a:endParaRPr lang="en-AU" sz="1800" dirty="0">
              <a:solidFill>
                <a:schemeClr val="tx2"/>
              </a:solidFill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  <a:p>
            <a:endParaRPr lang="en-AU" sz="1800" dirty="0">
              <a:solidFill>
                <a:schemeClr val="tx2"/>
              </a:solidFill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4555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6435" y="1544785"/>
            <a:ext cx="7183033" cy="4252700"/>
          </a:xfrm>
        </p:spPr>
        <p:txBody>
          <a:bodyPr/>
          <a:lstStyle/>
          <a:p>
            <a:pPr marL="457200" lvl="1" indent="0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n-AU" altLang="en-US" sz="1800" dirty="0">
                <a:latin typeface="Arial" charset="0"/>
              </a:rPr>
              <a:t>Your charity should:</a:t>
            </a:r>
          </a:p>
          <a:p>
            <a:pPr lvl="1"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AU" altLang="en-US" sz="1800" dirty="0">
                <a:latin typeface="Arial" charset="0"/>
              </a:rPr>
              <a:t>say thanks</a:t>
            </a:r>
          </a:p>
          <a:p>
            <a:pPr lvl="1"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AU" altLang="en-US" sz="1800" dirty="0">
                <a:latin typeface="Arial" charset="0"/>
              </a:rPr>
              <a:t>hold an exit interview or survey</a:t>
            </a:r>
          </a:p>
          <a:p>
            <a:pPr lvl="1"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AU" altLang="en-US" sz="1800" dirty="0">
                <a:latin typeface="Arial" charset="0"/>
              </a:rPr>
              <a:t>tie up loose ends – pay, documentation, access, passwords</a:t>
            </a:r>
          </a:p>
          <a:p>
            <a:pPr lvl="1"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AU" altLang="en-US" sz="1800" dirty="0">
                <a:latin typeface="Arial" charset="0"/>
              </a:rPr>
              <a:t>retain records as required by law</a:t>
            </a:r>
          </a:p>
          <a:p>
            <a:pPr lvl="1"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AU" altLang="en-US" sz="1800" dirty="0">
                <a:latin typeface="Arial" charset="0"/>
              </a:rPr>
              <a:t>keep them involved</a:t>
            </a:r>
          </a:p>
          <a:p>
            <a:pPr marL="457200" lvl="1" indent="0">
              <a:spcBef>
                <a:spcPts val="0"/>
              </a:spcBef>
              <a:buClr>
                <a:schemeClr val="tx1"/>
              </a:buClr>
              <a:buNone/>
              <a:defRPr/>
            </a:pPr>
            <a:endParaRPr lang="en-AU" altLang="en-US" sz="1800" dirty="0">
              <a:latin typeface="Arial" charset="0"/>
            </a:endParaRPr>
          </a:p>
          <a:p>
            <a:pPr marL="457200" lvl="1" indent="0">
              <a:spcBef>
                <a:spcPts val="0"/>
              </a:spcBef>
              <a:buClr>
                <a:schemeClr val="tx1"/>
              </a:buClr>
              <a:buNone/>
              <a:defRPr/>
            </a:pPr>
            <a:endParaRPr lang="en-AU" altLang="en-US" sz="1800" dirty="0">
              <a:latin typeface="Arial" charset="0"/>
            </a:endParaRPr>
          </a:p>
          <a:p>
            <a:pPr marL="457200" lvl="1" indent="0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n-AU" altLang="en-US" sz="1800" dirty="0">
                <a:latin typeface="Arial" charset="0"/>
              </a:rPr>
              <a:t>Your charity should also have a process covering any acrimonious exit of staff or volunteers</a:t>
            </a:r>
          </a:p>
          <a:p>
            <a:pPr lvl="1"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AU" altLang="en-US" sz="1800" dirty="0">
                <a:latin typeface="Arial" charset="0"/>
              </a:rPr>
              <a:t>fair and transparent</a:t>
            </a:r>
          </a:p>
          <a:p>
            <a:pPr lvl="1"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AU" altLang="en-US" sz="1800" dirty="0">
                <a:latin typeface="Arial" charset="0"/>
              </a:rPr>
              <a:t>in writing, with reasons</a:t>
            </a:r>
          </a:p>
          <a:p>
            <a:pPr lvl="1"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AU" altLang="en-US" sz="1800" dirty="0">
                <a:latin typeface="Arial" charset="0"/>
              </a:rPr>
              <a:t>keep records, deal with any unresolved complaints/issues</a:t>
            </a:r>
          </a:p>
          <a:p>
            <a:pPr marL="457200" lvl="1" indent="0">
              <a:spcBef>
                <a:spcPts val="0"/>
              </a:spcBef>
              <a:buClr>
                <a:schemeClr val="tx1"/>
              </a:buClr>
              <a:buNone/>
              <a:defRPr/>
            </a:pPr>
            <a:endParaRPr lang="en-AU" altLang="en-US" sz="1800" dirty="0">
              <a:latin typeface="Arial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86976" y="8593"/>
            <a:ext cx="7332256" cy="131570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>
            <a:lvl1pPr algn="l" defTabSz="457200" rtl="0" eaLnBrk="0" fontAlgn="base" hangingPunct="0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 kern="1200" cap="all">
                <a:solidFill>
                  <a:srgbClr val="03B7AE"/>
                </a:solidFill>
                <a:latin typeface="Arial Narrow"/>
                <a:ea typeface="ＭＳ Ｐゴシック" pitchFamily="1" charset="-128"/>
                <a:cs typeface="ＭＳ Ｐゴシック" pitchFamily="1" charset="-128"/>
              </a:defRPr>
            </a:lvl1pPr>
            <a:lvl2pPr algn="l" defTabSz="457200" rtl="0" eaLnBrk="0" fontAlgn="base" hangingPunct="0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  <a:cs typeface="ＭＳ Ｐゴシック" pitchFamily="1" charset="-128"/>
              </a:defRPr>
            </a:lvl2pPr>
            <a:lvl3pPr algn="l" defTabSz="457200" rtl="0" eaLnBrk="0" fontAlgn="base" hangingPunct="0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  <a:cs typeface="ＭＳ Ｐゴシック" pitchFamily="1" charset="-128"/>
              </a:defRPr>
            </a:lvl3pPr>
            <a:lvl4pPr algn="l" defTabSz="457200" rtl="0" eaLnBrk="0" fontAlgn="base" hangingPunct="0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  <a:cs typeface="ＭＳ Ｐゴシック" pitchFamily="1" charset="-128"/>
              </a:defRPr>
            </a:lvl4pPr>
            <a:lvl5pPr algn="l" defTabSz="457200" rtl="0" eaLnBrk="0" fontAlgn="base" hangingPunct="0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  <a:cs typeface="ＭＳ Ｐゴシック" pitchFamily="1" charset="-128"/>
              </a:defRPr>
            </a:lvl5pPr>
            <a:lvl6pPr marL="457200" algn="l" defTabSz="457200" rtl="0" fontAlgn="base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</a:defRPr>
            </a:lvl6pPr>
            <a:lvl7pPr marL="914400" algn="l" defTabSz="457200" rtl="0" fontAlgn="base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</a:defRPr>
            </a:lvl7pPr>
            <a:lvl8pPr marL="1371600" algn="l" defTabSz="457200" rtl="0" fontAlgn="base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</a:defRPr>
            </a:lvl8pPr>
            <a:lvl9pPr marL="1828800" algn="l" defTabSz="457200" rtl="0" fontAlgn="base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</a:defRPr>
            </a:lvl9pPr>
          </a:lstStyle>
          <a:p>
            <a:r>
              <a:rPr lang="en-AU" sz="2400" b="1" cap="none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or volunteer exit</a:t>
            </a:r>
            <a:endParaRPr lang="en-AU" sz="2400" dirty="0">
              <a:solidFill>
                <a:schemeClr val="accent5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8532" y="5105400"/>
            <a:ext cx="2246858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00103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6435" y="1544784"/>
            <a:ext cx="8363383" cy="3272313"/>
          </a:xfrm>
        </p:spPr>
        <p:txBody>
          <a:bodyPr/>
          <a:lstStyle/>
          <a:p>
            <a:pPr marL="457200" lvl="1" indent="0">
              <a:spcBef>
                <a:spcPts val="0"/>
              </a:spcBef>
              <a:buClr>
                <a:schemeClr val="tx1"/>
              </a:buClr>
              <a:buNone/>
              <a:defRPr/>
            </a:pPr>
            <a:r>
              <a:rPr lang="en-AU" altLang="en-US" sz="2000" dirty="0">
                <a:latin typeface="Arial" charset="0"/>
              </a:rPr>
              <a:t>Make the handover orderly, organised and measured to ensure important knowledge is passed on properly and not just “thrown in a pile”. </a:t>
            </a:r>
          </a:p>
          <a:p>
            <a:pPr lvl="1"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AU" altLang="en-US" sz="2000" dirty="0">
                <a:latin typeface="Arial" charset="0"/>
              </a:rPr>
              <a:t>Document the process</a:t>
            </a:r>
          </a:p>
          <a:p>
            <a:pPr marL="457200" lvl="1" indent="0">
              <a:spcBef>
                <a:spcPts val="0"/>
              </a:spcBef>
              <a:buClr>
                <a:schemeClr val="tx1"/>
              </a:buClr>
              <a:buNone/>
              <a:defRPr/>
            </a:pPr>
            <a:endParaRPr lang="en-AU" altLang="en-US" sz="2000" dirty="0">
              <a:latin typeface="Arial" charset="0"/>
            </a:endParaRPr>
          </a:p>
          <a:p>
            <a:pPr lvl="1"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AU" altLang="en-US" sz="2000" dirty="0">
                <a:latin typeface="Arial" charset="0"/>
              </a:rPr>
              <a:t>Establish “buddy” or mentoring arrangements</a:t>
            </a:r>
          </a:p>
          <a:p>
            <a:pPr lvl="1"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en-AU" altLang="en-US" sz="2000" dirty="0">
              <a:latin typeface="Arial" charset="0"/>
            </a:endParaRPr>
          </a:p>
          <a:p>
            <a:pPr lvl="1"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AU" altLang="en-US" sz="2000" dirty="0">
                <a:latin typeface="Arial" charset="0"/>
              </a:rPr>
              <a:t>Support materials</a:t>
            </a:r>
          </a:p>
          <a:p>
            <a:pPr lvl="1"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en-AU" altLang="en-US" sz="2000" dirty="0">
              <a:latin typeface="Arial" charset="0"/>
            </a:endParaRPr>
          </a:p>
          <a:p>
            <a:pPr lvl="1"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en-AU" altLang="en-US" sz="2000" dirty="0">
                <a:latin typeface="Arial" charset="0"/>
              </a:rPr>
              <a:t>Modify handover in response to feedback</a:t>
            </a:r>
          </a:p>
          <a:p>
            <a:pPr marL="457200" lvl="1" indent="0">
              <a:spcBef>
                <a:spcPts val="0"/>
              </a:spcBef>
              <a:buClr>
                <a:schemeClr val="tx1"/>
              </a:buClr>
              <a:buNone/>
              <a:defRPr/>
            </a:pPr>
            <a:endParaRPr lang="en-AU" altLang="en-US" sz="1800" dirty="0">
              <a:latin typeface="Arial" charset="0"/>
            </a:endParaRPr>
          </a:p>
          <a:p>
            <a:pPr marL="457200" lvl="1" indent="0">
              <a:spcBef>
                <a:spcPts val="0"/>
              </a:spcBef>
              <a:buClr>
                <a:schemeClr val="tx1"/>
              </a:buClr>
              <a:buNone/>
              <a:defRPr/>
            </a:pPr>
            <a:endParaRPr lang="en-AU" altLang="en-US" sz="1800" dirty="0">
              <a:latin typeface="Arial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86976" y="8593"/>
            <a:ext cx="7332256" cy="131570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>
            <a:lvl1pPr algn="l" defTabSz="457200" rtl="0" eaLnBrk="0" fontAlgn="base" hangingPunct="0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 kern="1200" cap="all">
                <a:solidFill>
                  <a:srgbClr val="03B7AE"/>
                </a:solidFill>
                <a:latin typeface="Arial Narrow"/>
                <a:ea typeface="ＭＳ Ｐゴシック" pitchFamily="1" charset="-128"/>
                <a:cs typeface="ＭＳ Ｐゴシック" pitchFamily="1" charset="-128"/>
              </a:defRPr>
            </a:lvl1pPr>
            <a:lvl2pPr algn="l" defTabSz="457200" rtl="0" eaLnBrk="0" fontAlgn="base" hangingPunct="0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  <a:cs typeface="ＭＳ Ｐゴシック" pitchFamily="1" charset="-128"/>
              </a:defRPr>
            </a:lvl2pPr>
            <a:lvl3pPr algn="l" defTabSz="457200" rtl="0" eaLnBrk="0" fontAlgn="base" hangingPunct="0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  <a:cs typeface="ＭＳ Ｐゴシック" pitchFamily="1" charset="-128"/>
              </a:defRPr>
            </a:lvl3pPr>
            <a:lvl4pPr algn="l" defTabSz="457200" rtl="0" eaLnBrk="0" fontAlgn="base" hangingPunct="0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  <a:cs typeface="ＭＳ Ｐゴシック" pitchFamily="1" charset="-128"/>
              </a:defRPr>
            </a:lvl4pPr>
            <a:lvl5pPr algn="l" defTabSz="457200" rtl="0" eaLnBrk="0" fontAlgn="base" hangingPunct="0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  <a:cs typeface="ＭＳ Ｐゴシック" pitchFamily="1" charset="-128"/>
              </a:defRPr>
            </a:lvl5pPr>
            <a:lvl6pPr marL="457200" algn="l" defTabSz="457200" rtl="0" fontAlgn="base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</a:defRPr>
            </a:lvl6pPr>
            <a:lvl7pPr marL="914400" algn="l" defTabSz="457200" rtl="0" fontAlgn="base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</a:defRPr>
            </a:lvl7pPr>
            <a:lvl8pPr marL="1371600" algn="l" defTabSz="457200" rtl="0" fontAlgn="base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</a:defRPr>
            </a:lvl8pPr>
            <a:lvl9pPr marL="1828800" algn="l" defTabSz="457200" rtl="0" fontAlgn="base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</a:defRPr>
            </a:lvl9pPr>
          </a:lstStyle>
          <a:p>
            <a:r>
              <a:rPr lang="en-AU" sz="2400" b="1" cap="none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Handovers</a:t>
            </a:r>
            <a:endParaRPr lang="en-AU" sz="2400" dirty="0">
              <a:solidFill>
                <a:schemeClr val="accent5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3322" y="4916556"/>
            <a:ext cx="5112049" cy="1941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298657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86976" y="8593"/>
            <a:ext cx="7332256" cy="131570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>
            <a:lvl1pPr algn="l" defTabSz="457200" rtl="0" eaLnBrk="0" fontAlgn="base" hangingPunct="0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 kern="1200" cap="all">
                <a:solidFill>
                  <a:srgbClr val="03B7AE"/>
                </a:solidFill>
                <a:latin typeface="Arial Narrow"/>
                <a:ea typeface="ＭＳ Ｐゴシック" pitchFamily="1" charset="-128"/>
                <a:cs typeface="ＭＳ Ｐゴシック" pitchFamily="1" charset="-128"/>
              </a:defRPr>
            </a:lvl1pPr>
            <a:lvl2pPr algn="l" defTabSz="457200" rtl="0" eaLnBrk="0" fontAlgn="base" hangingPunct="0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  <a:cs typeface="ＭＳ Ｐゴシック" pitchFamily="1" charset="-128"/>
              </a:defRPr>
            </a:lvl2pPr>
            <a:lvl3pPr algn="l" defTabSz="457200" rtl="0" eaLnBrk="0" fontAlgn="base" hangingPunct="0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  <a:cs typeface="ＭＳ Ｐゴシック" pitchFamily="1" charset="-128"/>
              </a:defRPr>
            </a:lvl3pPr>
            <a:lvl4pPr algn="l" defTabSz="457200" rtl="0" eaLnBrk="0" fontAlgn="base" hangingPunct="0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  <a:cs typeface="ＭＳ Ｐゴシック" pitchFamily="1" charset="-128"/>
              </a:defRPr>
            </a:lvl4pPr>
            <a:lvl5pPr algn="l" defTabSz="457200" rtl="0" eaLnBrk="0" fontAlgn="base" hangingPunct="0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  <a:cs typeface="ＭＳ Ｐゴシック" pitchFamily="1" charset="-128"/>
              </a:defRPr>
            </a:lvl5pPr>
            <a:lvl6pPr marL="457200" algn="l" defTabSz="457200" rtl="0" fontAlgn="base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</a:defRPr>
            </a:lvl6pPr>
            <a:lvl7pPr marL="914400" algn="l" defTabSz="457200" rtl="0" fontAlgn="base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</a:defRPr>
            </a:lvl7pPr>
            <a:lvl8pPr marL="1371600" algn="l" defTabSz="457200" rtl="0" fontAlgn="base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</a:defRPr>
            </a:lvl8pPr>
            <a:lvl9pPr marL="1828800" algn="l" defTabSz="457200" rtl="0" fontAlgn="base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</a:defRPr>
            </a:lvl9pPr>
          </a:lstStyle>
          <a:p>
            <a:r>
              <a:rPr lang="en-AU" sz="2400" b="1" cap="none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points to remember</a:t>
            </a:r>
            <a:endParaRPr lang="en-AU" sz="2400" dirty="0">
              <a:solidFill>
                <a:schemeClr val="accent5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7931" y="1573691"/>
            <a:ext cx="462915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1438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6212" y="1509295"/>
            <a:ext cx="672028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5C6063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Lay the groundwork through policy, preparation, planning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AU" sz="2000" dirty="0">
              <a:solidFill>
                <a:srgbClr val="5C6063"/>
              </a:solidFill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5C6063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Informative, practical induction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AU" sz="2000" dirty="0">
              <a:solidFill>
                <a:srgbClr val="5C6063"/>
              </a:solidFill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5C6063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Management through planning, procedure and the “right” attitude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AU" sz="2000" dirty="0">
              <a:solidFill>
                <a:srgbClr val="5C6063"/>
              </a:solidFill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5C6063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Aim to get things right, but have plans to cover things going awry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AU" sz="2000" dirty="0">
              <a:solidFill>
                <a:srgbClr val="5C6063"/>
              </a:solidFill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rgbClr val="5C6063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Orderly handover, strive for continuous </a:t>
            </a:r>
          </a:p>
          <a:p>
            <a:pPr>
              <a:buClr>
                <a:schemeClr val="tx1"/>
              </a:buClr>
            </a:pPr>
            <a:r>
              <a:rPr lang="en-AU" sz="2000" dirty="0">
                <a:solidFill>
                  <a:srgbClr val="5C6063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     improvement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AU" sz="2000" dirty="0">
              <a:solidFill>
                <a:srgbClr val="5C6063"/>
              </a:solidFill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6976" y="8593"/>
            <a:ext cx="7332256" cy="131570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>
            <a:lvl1pPr algn="l" defTabSz="457200" rtl="0" eaLnBrk="0" fontAlgn="base" hangingPunct="0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 kern="1200" cap="all">
                <a:solidFill>
                  <a:srgbClr val="03B7AE"/>
                </a:solidFill>
                <a:latin typeface="Arial Narrow"/>
                <a:ea typeface="ＭＳ Ｐゴシック" pitchFamily="1" charset="-128"/>
                <a:cs typeface="ＭＳ Ｐゴシック" pitchFamily="1" charset="-128"/>
              </a:defRPr>
            </a:lvl1pPr>
            <a:lvl2pPr algn="l" defTabSz="457200" rtl="0" eaLnBrk="0" fontAlgn="base" hangingPunct="0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  <a:cs typeface="ＭＳ Ｐゴシック" pitchFamily="1" charset="-128"/>
              </a:defRPr>
            </a:lvl2pPr>
            <a:lvl3pPr algn="l" defTabSz="457200" rtl="0" eaLnBrk="0" fontAlgn="base" hangingPunct="0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  <a:cs typeface="ＭＳ Ｐゴシック" pitchFamily="1" charset="-128"/>
              </a:defRPr>
            </a:lvl3pPr>
            <a:lvl4pPr algn="l" defTabSz="457200" rtl="0" eaLnBrk="0" fontAlgn="base" hangingPunct="0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  <a:cs typeface="ＭＳ Ｐゴシック" pitchFamily="1" charset="-128"/>
              </a:defRPr>
            </a:lvl4pPr>
            <a:lvl5pPr algn="l" defTabSz="457200" rtl="0" eaLnBrk="0" fontAlgn="base" hangingPunct="0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  <a:cs typeface="ＭＳ Ｐゴシック" pitchFamily="1" charset="-128"/>
              </a:defRPr>
            </a:lvl5pPr>
            <a:lvl6pPr marL="457200" algn="l" defTabSz="457200" rtl="0" fontAlgn="base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</a:defRPr>
            </a:lvl6pPr>
            <a:lvl7pPr marL="914400" algn="l" defTabSz="457200" rtl="0" fontAlgn="base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</a:defRPr>
            </a:lvl7pPr>
            <a:lvl8pPr marL="1371600" algn="l" defTabSz="457200" rtl="0" fontAlgn="base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</a:defRPr>
            </a:lvl8pPr>
            <a:lvl9pPr marL="1828800" algn="l" defTabSz="457200" rtl="0" fontAlgn="base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</a:defRPr>
            </a:lvl9pPr>
          </a:lstStyle>
          <a:p>
            <a:r>
              <a:rPr lang="en-AU" sz="2400" b="1" cap="none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points to remember</a:t>
            </a:r>
            <a:endParaRPr lang="en-AU" sz="2400" dirty="0">
              <a:solidFill>
                <a:schemeClr val="accent5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9397" y="4355183"/>
            <a:ext cx="2762065" cy="2424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8344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4294967295"/>
          </p:nvPr>
        </p:nvSpPr>
        <p:spPr>
          <a:xfrm>
            <a:off x="694202" y="1200879"/>
            <a:ext cx="7850187" cy="5024430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None/>
            </a:pPr>
            <a:r>
              <a:rPr lang="en-AU" sz="1600" b="1" dirty="0"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ACNC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</a:pPr>
            <a:r>
              <a:rPr lang="en-AU" sz="1600" dirty="0"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www.acnc.gov.au/</a:t>
            </a:r>
            <a:r>
              <a:rPr lang="en-AU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EngagingVolunteers</a:t>
            </a:r>
            <a:endParaRPr lang="en-AU" sz="1600" b="1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</a:pPr>
            <a:r>
              <a:rPr lang="en-AU" sz="1600" dirty="0"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www.acnc.gov.au/</a:t>
            </a:r>
            <a:r>
              <a:rPr lang="en-AU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EmployeesGuide</a:t>
            </a:r>
            <a:endParaRPr lang="en-AU" sz="1600" b="1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</a:pPr>
            <a:r>
              <a:rPr lang="en-AU" sz="1600" dirty="0"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www.acnc.gov.au/</a:t>
            </a:r>
            <a:r>
              <a:rPr lang="en-AU" sz="1600" b="1" dirty="0">
                <a:solidFill>
                  <a:srgbClr val="A0B017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InternalDisputes</a:t>
            </a:r>
            <a:endParaRPr lang="en-A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</a:pPr>
            <a:r>
              <a:rPr lang="en-AU" sz="1600" dirty="0"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www.acnc.gov.au/</a:t>
            </a:r>
            <a:r>
              <a:rPr lang="en-AU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GovernanceStandards</a:t>
            </a:r>
            <a:endParaRPr lang="en-AU" sz="1600" b="1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</a:pPr>
            <a:r>
              <a:rPr lang="en-AU" sz="1600" dirty="0"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http://australiancharities.acnc.gov.au</a:t>
            </a:r>
            <a:endParaRPr lang="en-A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Clr>
                <a:schemeClr val="tx1"/>
              </a:buClr>
              <a:buSzPct val="100000"/>
              <a:buNone/>
            </a:pPr>
            <a:r>
              <a:rPr lang="en-AU" sz="1600" b="1" dirty="0"/>
              <a:t>Other resources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</a:pPr>
            <a:r>
              <a:rPr lang="en-AU" sz="1600" dirty="0"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www.volunteeringaustralia.org</a:t>
            </a:r>
            <a:endParaRPr lang="en-A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</a:pPr>
            <a:r>
              <a:rPr lang="en-AU" sz="1600" dirty="0"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www.fairwork.gov.au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</a:pPr>
            <a:r>
              <a:rPr lang="en-AU" sz="1600" dirty="0"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www.safeworkaustralia.gov.au</a:t>
            </a:r>
            <a:endParaRPr lang="en-A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</a:pPr>
            <a:r>
              <a:rPr lang="en-AU" sz="1600" dirty="0"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www.nfplaw.org.au/volunteers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</a:pPr>
            <a:r>
              <a:rPr lang="en-AU" sz="1600" dirty="0">
                <a:latin typeface="Arial" panose="020B0604020202020204" pitchFamily="34" charset="0"/>
                <a:ea typeface="MS PGothic" panose="020B0600070205080204" pitchFamily="34" charset="-128"/>
                <a:cs typeface="Times New Roman" panose="02020603050405020304" pitchFamily="18" charset="0"/>
              </a:rPr>
              <a:t>www.communitydirectors.com.au/icda/policybank</a:t>
            </a:r>
          </a:p>
          <a:p>
            <a:pPr marL="0" indent="0">
              <a:lnSpc>
                <a:spcPct val="150000"/>
              </a:lnSpc>
              <a:buClr>
                <a:schemeClr val="tx1"/>
              </a:buClr>
              <a:buSzPct val="100000"/>
              <a:buNone/>
            </a:pPr>
            <a:endParaRPr lang="en-AU" sz="16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2170" y="-80313"/>
            <a:ext cx="7334787" cy="131570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>
            <a:lvl1pPr algn="l" defTabSz="457200" rtl="0" eaLnBrk="0" fontAlgn="base" hangingPunct="0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 kern="1200" cap="all">
                <a:solidFill>
                  <a:srgbClr val="03B7AE"/>
                </a:solidFill>
                <a:latin typeface="Arial Narrow"/>
                <a:ea typeface="ＭＳ Ｐゴシック" pitchFamily="1" charset="-128"/>
                <a:cs typeface="ＭＳ Ｐゴシック" pitchFamily="1" charset="-128"/>
              </a:defRPr>
            </a:lvl1pPr>
            <a:lvl2pPr algn="l" defTabSz="457200" rtl="0" eaLnBrk="0" fontAlgn="base" hangingPunct="0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  <a:cs typeface="ＭＳ Ｐゴシック" pitchFamily="1" charset="-128"/>
              </a:defRPr>
            </a:lvl2pPr>
            <a:lvl3pPr algn="l" defTabSz="457200" rtl="0" eaLnBrk="0" fontAlgn="base" hangingPunct="0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  <a:cs typeface="ＭＳ Ｐゴシック" pitchFamily="1" charset="-128"/>
              </a:defRPr>
            </a:lvl3pPr>
            <a:lvl4pPr algn="l" defTabSz="457200" rtl="0" eaLnBrk="0" fontAlgn="base" hangingPunct="0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  <a:cs typeface="ＭＳ Ｐゴシック" pitchFamily="1" charset="-128"/>
              </a:defRPr>
            </a:lvl4pPr>
            <a:lvl5pPr algn="l" defTabSz="457200" rtl="0" eaLnBrk="0" fontAlgn="base" hangingPunct="0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  <a:cs typeface="ＭＳ Ｐゴシック" pitchFamily="1" charset="-128"/>
              </a:defRPr>
            </a:lvl5pPr>
            <a:lvl6pPr marL="457200" algn="l" defTabSz="457200" rtl="0" fontAlgn="base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</a:defRPr>
            </a:lvl6pPr>
            <a:lvl7pPr marL="914400" algn="l" defTabSz="457200" rtl="0" fontAlgn="base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</a:defRPr>
            </a:lvl7pPr>
            <a:lvl8pPr marL="1371600" algn="l" defTabSz="457200" rtl="0" fontAlgn="base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</a:defRPr>
            </a:lvl8pPr>
            <a:lvl9pPr marL="1828800" algn="l" defTabSz="457200" rtl="0" fontAlgn="base">
              <a:lnSpc>
                <a:spcPts val="33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rgbClr val="03B7AE"/>
                </a:solidFill>
                <a:latin typeface="Arial Narrow" pitchFamily="34" charset="0"/>
                <a:ea typeface="ＭＳ Ｐゴシック" pitchFamily="1" charset="-128"/>
              </a:defRPr>
            </a:lvl9pPr>
          </a:lstStyle>
          <a:p>
            <a:r>
              <a:rPr lang="en-AU" sz="2400" b="1" cap="none">
                <a:solidFill>
                  <a:srgbClr val="029FE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More Information</a:t>
            </a:r>
            <a:endParaRPr lang="en-AU">
              <a:solidFill>
                <a:schemeClr val="accent5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9317" y="1728675"/>
            <a:ext cx="2914895" cy="396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1302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647392" y="506064"/>
            <a:ext cx="7334250" cy="697351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AU" altLang="en-US" sz="2400" b="1" cap="none">
                <a:solidFill>
                  <a:schemeClr val="accent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Stay in touch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half" idx="4294967295"/>
          </p:nvPr>
        </p:nvSpPr>
        <p:spPr>
          <a:xfrm>
            <a:off x="716796" y="1587118"/>
            <a:ext cx="8070850" cy="4758431"/>
          </a:xfrm>
        </p:spPr>
        <p:txBody>
          <a:bodyPr/>
          <a:lstStyle/>
          <a:p>
            <a:pPr eaLnBrk="1" hangingPunct="1">
              <a:spcBef>
                <a:spcPts val="1200"/>
              </a:spcBef>
              <a:buClr>
                <a:srgbClr val="000000"/>
              </a:buClr>
              <a:defRPr/>
            </a:pPr>
            <a:r>
              <a:rPr lang="en-AU" altLang="en-US" sz="1800" dirty="0">
                <a:latin typeface="Arial" charset="0"/>
                <a:ea typeface="ＭＳ Ｐゴシック" pitchFamily="34" charset="-128"/>
              </a:rPr>
              <a:t>Web guidance, video content, webinars</a:t>
            </a:r>
            <a:endParaRPr lang="en-AU" altLang="en-US" sz="1800" dirty="0">
              <a:latin typeface="Arial" charset="0"/>
              <a:ea typeface="ＭＳ Ｐゴシック" pitchFamily="34" charset="-128"/>
              <a:cs typeface="Arial"/>
            </a:endParaRPr>
          </a:p>
          <a:p>
            <a:pPr eaLnBrk="1" hangingPunct="1">
              <a:spcBef>
                <a:spcPts val="1200"/>
              </a:spcBef>
              <a:buClr>
                <a:srgbClr val="000000"/>
              </a:buClr>
              <a:defRPr/>
            </a:pPr>
            <a:r>
              <a:rPr lang="en-AU" altLang="en-US" sz="1800" dirty="0">
                <a:latin typeface="Arial" charset="0"/>
                <a:ea typeface="ＭＳ Ｐゴシック" pitchFamily="34" charset="-128"/>
              </a:rPr>
              <a:t>13 ACNC (13 22 62) 9am – 5pm AEST</a:t>
            </a:r>
          </a:p>
          <a:p>
            <a:pPr eaLnBrk="1" hangingPunct="1">
              <a:spcBef>
                <a:spcPts val="1200"/>
              </a:spcBef>
              <a:buClr>
                <a:srgbClr val="000000"/>
              </a:buClr>
              <a:defRPr/>
            </a:pPr>
            <a:r>
              <a:rPr lang="en-AU" altLang="en-US" sz="1800" dirty="0">
                <a:solidFill>
                  <a:schemeClr val="accent5"/>
                </a:solidFill>
                <a:latin typeface="Arial" charset="0"/>
                <a:ea typeface="ＭＳ Ｐゴシック" pitchFamily="34" charset="-128"/>
              </a:rPr>
              <a:t>advice@acnc.gov.au</a:t>
            </a:r>
          </a:p>
          <a:p>
            <a:pPr eaLnBrk="1" hangingPunct="1">
              <a:spcBef>
                <a:spcPts val="1200"/>
              </a:spcBef>
              <a:buClr>
                <a:srgbClr val="000000"/>
              </a:buClr>
              <a:defRPr/>
            </a:pPr>
            <a:r>
              <a:rPr lang="en-AU" altLang="en-US" sz="1800" dirty="0">
                <a:latin typeface="Arial" charset="0"/>
                <a:ea typeface="ＭＳ Ｐゴシック" pitchFamily="34" charset="-128"/>
              </a:rPr>
              <a:t>Commissioners Column and email updates –</a:t>
            </a:r>
            <a:r>
              <a:rPr lang="en-AU" altLang="en-US" sz="1800" dirty="0">
                <a:solidFill>
                  <a:schemeClr val="accent5"/>
                </a:solidFill>
                <a:latin typeface="Arial" charset="0"/>
                <a:ea typeface="ＭＳ Ｐゴシック" pitchFamily="34" charset="-128"/>
              </a:rPr>
              <a:t> acnc.gov.au/signup</a:t>
            </a:r>
            <a:endParaRPr lang="en-AU" altLang="en-US" sz="1800" dirty="0">
              <a:solidFill>
                <a:schemeClr val="accent5"/>
              </a:solidFill>
              <a:latin typeface="Arial" charset="0"/>
              <a:ea typeface="ＭＳ Ｐゴシック" pitchFamily="34" charset="-128"/>
              <a:cs typeface="Arial"/>
            </a:endParaRPr>
          </a:p>
          <a:p>
            <a:pPr marL="0" indent="0" eaLnBrk="1" hangingPunct="1">
              <a:spcBef>
                <a:spcPts val="1200"/>
              </a:spcBef>
              <a:buClr>
                <a:schemeClr val="accent3">
                  <a:lumMod val="75000"/>
                </a:schemeClr>
              </a:buClr>
              <a:buNone/>
              <a:defRPr/>
            </a:pPr>
            <a:endParaRPr lang="en-AU" altLang="en-US" sz="1800" dirty="0">
              <a:latin typeface="Arial" charset="0"/>
              <a:ea typeface="ＭＳ Ｐゴシック" pitchFamily="34" charset="-128"/>
            </a:endParaRPr>
          </a:p>
          <a:p>
            <a:pPr marL="0" indent="0" eaLnBrk="1" hangingPunct="1">
              <a:spcBef>
                <a:spcPts val="1200"/>
              </a:spcBef>
              <a:buClr>
                <a:schemeClr val="accent3">
                  <a:lumMod val="75000"/>
                </a:schemeClr>
              </a:buClr>
              <a:buNone/>
              <a:defRPr/>
            </a:pPr>
            <a:r>
              <a:rPr lang="en-AU" altLang="en-US" sz="1800" dirty="0">
                <a:latin typeface="Arial" charset="0"/>
                <a:ea typeface="ＭＳ Ｐゴシック" pitchFamily="34" charset="-128"/>
              </a:rPr>
              <a:t>	acnc.gov.au/podcast</a:t>
            </a:r>
            <a:endParaRPr lang="en-AU" altLang="en-US" sz="1800" dirty="0">
              <a:latin typeface="Arial" charset="0"/>
              <a:ea typeface="ＭＳ Ｐゴシック" pitchFamily="34" charset="-128"/>
              <a:cs typeface="Arial"/>
            </a:endParaRPr>
          </a:p>
          <a:p>
            <a:pPr marL="0" indent="0" eaLnBrk="1" hangingPunct="1">
              <a:spcBef>
                <a:spcPts val="1200"/>
              </a:spcBef>
              <a:buNone/>
              <a:defRPr/>
            </a:pPr>
            <a:r>
              <a:rPr lang="en-AU" altLang="en-US" sz="1800" dirty="0">
                <a:latin typeface="Arial" charset="0"/>
                <a:ea typeface="ＭＳ Ｐゴシック" pitchFamily="34" charset="-128"/>
              </a:rPr>
              <a:t> 	facebook.com/acnc.gov.au</a:t>
            </a:r>
            <a:endParaRPr lang="en-AU" altLang="en-US" sz="1800" dirty="0">
              <a:latin typeface="Arial" charset="0"/>
              <a:ea typeface="ＭＳ Ｐゴシック" pitchFamily="34" charset="-128"/>
              <a:cs typeface="Arial"/>
            </a:endParaRPr>
          </a:p>
          <a:p>
            <a:pPr marL="0" indent="0" eaLnBrk="1" hangingPunct="1">
              <a:spcBef>
                <a:spcPts val="1200"/>
              </a:spcBef>
              <a:buFont typeface="Arial" charset="0"/>
              <a:buNone/>
              <a:defRPr/>
            </a:pPr>
            <a:r>
              <a:rPr lang="en-AU" altLang="en-US" sz="1800" dirty="0">
                <a:latin typeface="Arial" charset="0"/>
                <a:ea typeface="ＭＳ Ｐゴシック" pitchFamily="34" charset="-128"/>
              </a:rPr>
              <a:t>	@</a:t>
            </a:r>
            <a:r>
              <a:rPr lang="en-AU" altLang="en-US" sz="1800" dirty="0" err="1">
                <a:latin typeface="Arial" charset="0"/>
                <a:ea typeface="ＭＳ Ｐゴシック" pitchFamily="34" charset="-128"/>
              </a:rPr>
              <a:t>acnc_gov_au</a:t>
            </a:r>
            <a:endParaRPr lang="en-AU" altLang="en-US" sz="1800" dirty="0">
              <a:latin typeface="Arial" charset="0"/>
              <a:ea typeface="ＭＳ Ｐゴシック" pitchFamily="34" charset="-128"/>
            </a:endParaRPr>
          </a:p>
          <a:p>
            <a:pPr marL="0" indent="0" eaLnBrk="1" hangingPunct="1">
              <a:spcBef>
                <a:spcPts val="1200"/>
              </a:spcBef>
              <a:buFont typeface="Arial" charset="0"/>
              <a:buNone/>
              <a:defRPr/>
            </a:pPr>
            <a:r>
              <a:rPr lang="en-AU" altLang="en-US" sz="1800" dirty="0">
                <a:latin typeface="Arial" charset="0"/>
                <a:ea typeface="ＭＳ Ｐゴシック" pitchFamily="34" charset="-128"/>
              </a:rPr>
              <a:t>	youtube.com/</a:t>
            </a:r>
            <a:r>
              <a:rPr lang="en-AU" altLang="en-US" sz="1800" dirty="0" err="1">
                <a:latin typeface="Arial" charset="0"/>
                <a:ea typeface="ＭＳ Ｐゴシック" pitchFamily="34" charset="-128"/>
              </a:rPr>
              <a:t>ACNCvideos</a:t>
            </a:r>
            <a:endParaRPr lang="en-AU" altLang="en-US" sz="1800" dirty="0">
              <a:latin typeface="Arial" charset="0"/>
              <a:ea typeface="ＭＳ Ｐゴシック" pitchFamily="34" charset="-128"/>
            </a:endParaRPr>
          </a:p>
          <a:p>
            <a:pPr marL="0" indent="0" eaLnBrk="1" hangingPunct="1">
              <a:spcBef>
                <a:spcPts val="1200"/>
              </a:spcBef>
              <a:buFont typeface="Arial" charset="0"/>
              <a:buNone/>
              <a:defRPr/>
            </a:pPr>
            <a:endParaRPr lang="en-AU" altLang="en-US" sz="1600" dirty="0"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019" y="5033624"/>
            <a:ext cx="2619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4" y="4543352"/>
            <a:ext cx="4381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44" y="4223306"/>
            <a:ext cx="227013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1171" y="3734840"/>
            <a:ext cx="173757" cy="311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237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 bwMode="auto">
          <a:xfrm>
            <a:off x="610281" y="368300"/>
            <a:ext cx="6483350" cy="6353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lnSpc>
                <a:spcPct val="100000"/>
              </a:lnSpc>
              <a:spcAft>
                <a:spcPct val="0"/>
              </a:spcAft>
            </a:pPr>
            <a:br>
              <a:rPr lang="en-AU" altLang="en-US" sz="9700">
                <a:solidFill>
                  <a:srgbClr val="CFE326"/>
                </a:solidFill>
                <a:latin typeface="Arial Narrow" pitchFamily="34" charset="0"/>
                <a:ea typeface="ＭＳ Ｐゴシック" pitchFamily="34" charset="-128"/>
                <a:cs typeface="Arial" panose="020B0604020202020204" pitchFamily="34" charset="0"/>
              </a:rPr>
            </a:br>
            <a:r>
              <a:rPr lang="en-AU" altLang="en-US" sz="4800" cap="all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br>
              <a:rPr lang="en-AU" altLang="en-US" sz="6500">
                <a:solidFill>
                  <a:srgbClr val="CFE326"/>
                </a:solidFill>
                <a:latin typeface="Arial Narrow" pitchFamily="34" charset="0"/>
                <a:ea typeface="ＭＳ Ｐゴシック" pitchFamily="34" charset="-128"/>
              </a:rPr>
            </a:br>
            <a:br>
              <a:rPr lang="en-AU" altLang="en-US" sz="3900">
                <a:solidFill>
                  <a:srgbClr val="CFE326"/>
                </a:solidFill>
                <a:latin typeface="Arial Narrow" pitchFamily="34" charset="0"/>
                <a:ea typeface="ＭＳ Ｐゴシック" pitchFamily="34" charset="-128"/>
              </a:rPr>
            </a:br>
            <a:r>
              <a:rPr lang="en-AU" altLang="en-US" sz="18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View this webinar, check the topics of upcoming webinars, and register at </a:t>
            </a:r>
            <a:r>
              <a:rPr lang="en-AU" altLang="en-US" sz="1800">
                <a:solidFill>
                  <a:schemeClr val="accent5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acnc.gov.au/webinars</a:t>
            </a:r>
            <a:br>
              <a:rPr lang="en-AU" altLang="en-US" sz="1800">
                <a:latin typeface="Arial" pitchFamily="34" charset="0"/>
                <a:ea typeface="ＭＳ Ｐゴシック" pitchFamily="34" charset="-128"/>
                <a:cs typeface="Arial" pitchFamily="34" charset="0"/>
              </a:rPr>
            </a:br>
            <a:br>
              <a:rPr lang="en-AU" altLang="en-US" sz="1800">
                <a:latin typeface="Arial" pitchFamily="34" charset="0"/>
                <a:ea typeface="ＭＳ Ｐゴシック" pitchFamily="34" charset="-128"/>
                <a:cs typeface="Arial" pitchFamily="34" charset="0"/>
              </a:rPr>
            </a:br>
            <a:r>
              <a:rPr lang="en-AU" altLang="en-US" sz="18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Questions, comments, feedback:</a:t>
            </a:r>
            <a:br>
              <a:rPr lang="en-AU" altLang="en-US" sz="1800">
                <a:latin typeface="Arial" pitchFamily="34" charset="0"/>
                <a:ea typeface="ＭＳ Ｐゴシック" pitchFamily="34" charset="-128"/>
                <a:cs typeface="Arial" pitchFamily="34" charset="0"/>
              </a:rPr>
            </a:br>
            <a:r>
              <a:rPr lang="en-AU" altLang="en-US" sz="1800">
                <a:solidFill>
                  <a:schemeClr val="accent5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education@acnc.gov.au  </a:t>
            </a:r>
            <a:br>
              <a:rPr lang="en-AU" altLang="en-US" sz="2900" b="0">
                <a:latin typeface="Arial Narrow" pitchFamily="34" charset="0"/>
                <a:ea typeface="ＭＳ Ｐゴシック" pitchFamily="34" charset="-128"/>
              </a:rPr>
            </a:br>
            <a:endParaRPr lang="en-AU" altLang="en-US" sz="2900" b="0">
              <a:latin typeface="Arial Narrow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8682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975" y="-922"/>
            <a:ext cx="7332256" cy="1315701"/>
          </a:xfrm>
        </p:spPr>
        <p:txBody>
          <a:bodyPr>
            <a:normAutofit/>
          </a:bodyPr>
          <a:lstStyle/>
          <a:p>
            <a:r>
              <a:rPr lang="en-AU" sz="2400" b="1" cap="none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we will cover today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6975" y="1527285"/>
            <a:ext cx="7852341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5C6063"/>
                </a:solidFill>
              </a:rPr>
              <a:t>General good practice and tips</a:t>
            </a:r>
          </a:p>
          <a:p>
            <a:pPr lvl="1">
              <a:buClr>
                <a:schemeClr val="tx1"/>
              </a:buClr>
            </a:pPr>
            <a:endParaRPr lang="en-AU" sz="2000" dirty="0">
              <a:solidFill>
                <a:srgbClr val="5C6063"/>
              </a:solidFill>
            </a:endParaRP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5C6063"/>
                </a:solidFill>
              </a:rPr>
              <a:t>Before you start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AU" sz="2000" dirty="0">
              <a:solidFill>
                <a:srgbClr val="5C6063"/>
              </a:solidFill>
            </a:endParaRP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5C6063"/>
                </a:solidFill>
              </a:rPr>
              <a:t>Induction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AU" sz="2000" dirty="0">
              <a:solidFill>
                <a:srgbClr val="5C6063"/>
              </a:solidFill>
            </a:endParaRP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5C6063"/>
                </a:solidFill>
              </a:rPr>
              <a:t>Ongoing staff and volunteer management</a:t>
            </a:r>
          </a:p>
          <a:p>
            <a:pPr marL="800100" lvl="1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AU" sz="2000" dirty="0">
              <a:solidFill>
                <a:srgbClr val="5C6063"/>
              </a:solidFill>
            </a:endParaRP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dirty="0">
                <a:solidFill>
                  <a:srgbClr val="5C6063"/>
                </a:solidFill>
              </a:rPr>
              <a:t>Handovers and “exit strategies”</a:t>
            </a:r>
          </a:p>
          <a:p>
            <a:pPr marL="342900" lvl="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AU" sz="1800" dirty="0">
              <a:solidFill>
                <a:srgbClr val="5C6063"/>
              </a:solidFill>
            </a:endParaRPr>
          </a:p>
          <a:p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8826" y="4002437"/>
            <a:ext cx="2757328" cy="2770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149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444" y="-19115"/>
            <a:ext cx="7334787" cy="1315701"/>
          </a:xfrm>
        </p:spPr>
        <p:txBody>
          <a:bodyPr/>
          <a:lstStyle/>
          <a:p>
            <a:pPr lvl="0" eaLnBrk="1" hangingPunct="1">
              <a:lnSpc>
                <a:spcPct val="100000"/>
              </a:lnSpc>
            </a:pPr>
            <a:r>
              <a:rPr lang="en-AU" sz="2400" b="1" cap="none" dirty="0">
                <a:solidFill>
                  <a:schemeClr val="accent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Facts and figures</a:t>
            </a:r>
            <a:endParaRPr lang="en-AU" sz="2400" cap="none" dirty="0">
              <a:solidFill>
                <a:schemeClr val="accent4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88090" y="1536660"/>
            <a:ext cx="5047244" cy="427809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buClr>
                <a:schemeClr val="tx1"/>
              </a:buClr>
            </a:pPr>
            <a:r>
              <a:rPr lang="en-AU" sz="2000" dirty="0">
                <a:solidFill>
                  <a:schemeClr val="tx2"/>
                </a:solidFill>
                <a:latin typeface="Arial" charset="0"/>
              </a:rPr>
              <a:t>Nearly half of all registered charities operate with no paid staff. </a:t>
            </a:r>
          </a:p>
          <a:p>
            <a:pPr>
              <a:buClr>
                <a:schemeClr val="tx1"/>
              </a:buClr>
            </a:pPr>
            <a:endParaRPr lang="en-AU" sz="2000" dirty="0">
              <a:solidFill>
                <a:schemeClr val="tx2"/>
              </a:solidFill>
              <a:latin typeface="Arial" charset="0"/>
            </a:endParaRPr>
          </a:p>
          <a:p>
            <a:pPr marL="0" lvl="1">
              <a:buClr>
                <a:schemeClr val="tx1"/>
              </a:buClr>
            </a:pPr>
            <a:r>
              <a:rPr lang="en-AU" sz="2000" dirty="0">
                <a:solidFill>
                  <a:schemeClr val="tx2"/>
                </a:solidFill>
                <a:latin typeface="Arial" charset="0"/>
                <a:ea typeface="ＭＳ Ｐゴシック" pitchFamily="1" charset="-128"/>
              </a:rPr>
              <a:t>In all, 2.9 million volunteers support the sector.</a:t>
            </a:r>
          </a:p>
          <a:p>
            <a:pPr marL="0" lvl="1">
              <a:buClr>
                <a:schemeClr val="tx1"/>
              </a:buClr>
            </a:pPr>
            <a:endParaRPr lang="en-AU" sz="2000" dirty="0">
              <a:solidFill>
                <a:schemeClr val="tx2"/>
              </a:solidFill>
              <a:latin typeface="Arial" charset="0"/>
              <a:ea typeface="ＭＳ Ｐゴシック" pitchFamily="1" charset="-128"/>
            </a:endParaRPr>
          </a:p>
          <a:p>
            <a:pPr marL="0" lvl="1">
              <a:buClr>
                <a:schemeClr val="tx1"/>
              </a:buClr>
            </a:pPr>
            <a:r>
              <a:rPr lang="en-AU" sz="2000" dirty="0">
                <a:solidFill>
                  <a:schemeClr val="tx2"/>
                </a:solidFill>
                <a:latin typeface="Arial" charset="0"/>
                <a:ea typeface="ＭＳ Ｐゴシック" pitchFamily="1" charset="-128"/>
              </a:rPr>
              <a:t>1.3 million people, representing more than 10% of Australia’s workforce, are employed in the charity sector. </a:t>
            </a:r>
          </a:p>
          <a:p>
            <a:pPr marL="0" lvl="1">
              <a:buClr>
                <a:schemeClr val="tx1"/>
              </a:buClr>
            </a:pPr>
            <a:endParaRPr lang="en-AU" sz="1800" dirty="0">
              <a:solidFill>
                <a:schemeClr val="tx2"/>
              </a:solidFill>
              <a:latin typeface="Arial" charset="0"/>
              <a:ea typeface="ＭＳ Ｐゴシック" pitchFamily="1" charset="-128"/>
            </a:endParaRPr>
          </a:p>
          <a:p>
            <a:pPr marL="0" lvl="1">
              <a:buClr>
                <a:schemeClr val="tx1"/>
              </a:buClr>
            </a:pPr>
            <a:endParaRPr lang="en-AU" sz="1800" dirty="0">
              <a:solidFill>
                <a:schemeClr val="tx2"/>
              </a:solidFill>
              <a:latin typeface="Arial" charset="0"/>
              <a:ea typeface="ＭＳ Ｐゴシック" pitchFamily="1" charset="-128"/>
            </a:endParaRPr>
          </a:p>
          <a:p>
            <a:pPr marL="0" lvl="1">
              <a:buClr>
                <a:schemeClr val="tx1"/>
              </a:buClr>
            </a:pPr>
            <a:endParaRPr lang="en-AU" sz="1800" dirty="0">
              <a:solidFill>
                <a:schemeClr val="tx2"/>
              </a:solidFill>
              <a:latin typeface="Arial" charset="0"/>
              <a:ea typeface="ＭＳ Ｐゴシック" pitchFamily="1" charset="-128"/>
            </a:endParaRPr>
          </a:p>
          <a:p>
            <a:pPr marL="0" lvl="1">
              <a:buClr>
                <a:schemeClr val="tx1"/>
              </a:buClr>
            </a:pPr>
            <a:endParaRPr lang="en-AU" sz="1800" dirty="0">
              <a:solidFill>
                <a:schemeClr val="tx2"/>
              </a:solidFill>
              <a:latin typeface="Arial" charset="0"/>
              <a:ea typeface="ＭＳ Ｐゴシック" pitchFamily="1" charset="-128"/>
            </a:endParaRPr>
          </a:p>
          <a:p>
            <a:pPr marL="0" lvl="1">
              <a:buClr>
                <a:schemeClr val="tx1"/>
              </a:buClr>
            </a:pPr>
            <a:r>
              <a:rPr lang="en-AU" sz="2000" dirty="0">
                <a:solidFill>
                  <a:schemeClr val="tx2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More: </a:t>
            </a:r>
            <a:r>
              <a:rPr lang="en-AU" sz="2000" dirty="0">
                <a:solidFill>
                  <a:schemeClr val="accent5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australiancharities.acnc.gov.au</a:t>
            </a:r>
            <a:endParaRPr lang="en-AU" sz="2000" dirty="0">
              <a:solidFill>
                <a:schemeClr val="tx2"/>
              </a:solidFill>
              <a:latin typeface="Arial" charset="0"/>
              <a:ea typeface="ＭＳ Ｐゴシック" pitchFamily="1" charset="-128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680" y="1498952"/>
            <a:ext cx="2247900" cy="435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783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444" y="-19115"/>
            <a:ext cx="7334787" cy="1315701"/>
          </a:xfrm>
        </p:spPr>
        <p:txBody>
          <a:bodyPr/>
          <a:lstStyle/>
          <a:p>
            <a:pPr lvl="0" eaLnBrk="1" hangingPunct="1">
              <a:lnSpc>
                <a:spcPct val="100000"/>
              </a:lnSpc>
            </a:pPr>
            <a:r>
              <a:rPr lang="en-AU" sz="2400" b="1" cap="none" dirty="0">
                <a:solidFill>
                  <a:schemeClr val="accent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For starters… </a:t>
            </a:r>
            <a:endParaRPr lang="en-AU" sz="2400" cap="none" dirty="0">
              <a:solidFill>
                <a:schemeClr val="accent4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3680" y="1498952"/>
            <a:ext cx="6720289" cy="258532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2"/>
                </a:solidFill>
                <a:latin typeface="Arial" charset="0"/>
              </a:rPr>
              <a:t>Management of staff and volunteers can fall under oversight of other authorities and regulators:</a:t>
            </a:r>
          </a:p>
          <a:p>
            <a:pPr marL="800100" lvl="1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AU" sz="1800" dirty="0" err="1">
                <a:solidFill>
                  <a:schemeClr val="tx2"/>
                </a:solidFill>
                <a:latin typeface="Arial" charset="0"/>
              </a:rPr>
              <a:t>WorkSafe</a:t>
            </a:r>
            <a:r>
              <a:rPr lang="en-AU" sz="1800" dirty="0">
                <a:solidFill>
                  <a:schemeClr val="tx2"/>
                </a:solidFill>
                <a:latin typeface="Arial" charset="0"/>
              </a:rPr>
              <a:t> or </a:t>
            </a:r>
            <a:r>
              <a:rPr lang="en-AU" sz="1800" dirty="0" err="1">
                <a:solidFill>
                  <a:schemeClr val="tx2"/>
                </a:solidFill>
                <a:latin typeface="Arial" charset="0"/>
              </a:rPr>
              <a:t>SafeWork</a:t>
            </a:r>
            <a:r>
              <a:rPr lang="en-AU" sz="1800" dirty="0">
                <a:solidFill>
                  <a:schemeClr val="tx2"/>
                </a:solidFill>
                <a:latin typeface="Arial" charset="0"/>
              </a:rPr>
              <a:t> bodies (state/territory-based)</a:t>
            </a:r>
          </a:p>
          <a:p>
            <a:pPr marL="800100" lvl="1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AU" sz="1800" dirty="0">
                <a:solidFill>
                  <a:schemeClr val="tx2"/>
                </a:solidFill>
                <a:latin typeface="Arial" charset="0"/>
              </a:rPr>
              <a:t>Various Federal regulators</a:t>
            </a:r>
          </a:p>
          <a:p>
            <a:pPr marL="800100" lvl="1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2"/>
              </a:solidFill>
              <a:latin typeface="Arial" charset="0"/>
            </a:endParaRP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2"/>
                </a:solidFill>
                <a:latin typeface="Arial" charset="0"/>
              </a:rPr>
              <a:t>Sector peak bodies are also relevant when it comes to working with volunteers:</a:t>
            </a:r>
          </a:p>
          <a:p>
            <a:pPr marL="800100" lvl="1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AU" sz="1800" dirty="0">
                <a:solidFill>
                  <a:schemeClr val="tx2"/>
                </a:solidFill>
                <a:latin typeface="Arial" charset="0"/>
              </a:rPr>
              <a:t>Peak body like Volunteering Australia, as well as state/territory-based organisations.</a:t>
            </a:r>
            <a:endParaRPr lang="en-AU" sz="1800" dirty="0">
              <a:solidFill>
                <a:schemeClr val="tx2"/>
              </a:solidFill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983" y="4196786"/>
            <a:ext cx="560240" cy="9879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36945" y="4223212"/>
            <a:ext cx="643850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</a:pPr>
            <a:r>
              <a:rPr lang="en-AU" sz="1800" dirty="0">
                <a:solidFill>
                  <a:schemeClr val="tx2"/>
                </a:solidFill>
                <a:latin typeface="Arial" charset="0"/>
              </a:rPr>
              <a:t>Generally speaking, volunteers are entitled to the same protections as paid workers under work health and safety laws, and equal opportunity laws. </a:t>
            </a:r>
          </a:p>
          <a:p>
            <a:pPr>
              <a:buClr>
                <a:schemeClr val="tx1"/>
              </a:buClr>
            </a:pPr>
            <a:r>
              <a:rPr lang="en-AU" sz="1800" dirty="0">
                <a:solidFill>
                  <a:schemeClr val="tx2"/>
                </a:solidFill>
                <a:latin typeface="Arial" charset="0"/>
              </a:rPr>
              <a:t> </a:t>
            </a:r>
            <a:endParaRPr lang="en-AU" sz="1800" dirty="0">
              <a:solidFill>
                <a:schemeClr val="tx2"/>
              </a:solidFill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accent5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volunteeringaustralia.org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accent5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fairwork.gov.au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accent5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safeworkaustralia.gov.au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accent5"/>
                </a:solidFill>
              </a:rPr>
              <a:t>nfplaw.org.au/volunteers </a:t>
            </a:r>
            <a:endParaRPr lang="en-AU" sz="1800" dirty="0">
              <a:solidFill>
                <a:schemeClr val="tx2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69244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444" y="-19115"/>
            <a:ext cx="7334787" cy="1315701"/>
          </a:xfrm>
        </p:spPr>
        <p:txBody>
          <a:bodyPr/>
          <a:lstStyle/>
          <a:p>
            <a:pPr lvl="0" eaLnBrk="1" hangingPunct="1">
              <a:lnSpc>
                <a:spcPct val="100000"/>
              </a:lnSpc>
            </a:pPr>
            <a:r>
              <a:rPr lang="en-AU" sz="2400" b="1" cap="none" dirty="0">
                <a:solidFill>
                  <a:schemeClr val="accent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General good practice tips</a:t>
            </a:r>
            <a:endParaRPr lang="en-AU" sz="2400" cap="none" dirty="0">
              <a:solidFill>
                <a:schemeClr val="accent4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3680" y="1498952"/>
            <a:ext cx="6720289" cy="424731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2"/>
                </a:solidFill>
                <a:latin typeface="Arial" charset="0"/>
              </a:rPr>
              <a:t>Positive organisational attitude to “its people”:</a:t>
            </a:r>
          </a:p>
          <a:p>
            <a:pPr marL="800100" lvl="1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AU" sz="1800" dirty="0">
                <a:solidFill>
                  <a:schemeClr val="tx2"/>
                </a:solidFill>
                <a:latin typeface="Arial" charset="0"/>
              </a:rPr>
              <a:t>treat people well</a:t>
            </a:r>
          </a:p>
          <a:p>
            <a:pPr marL="800100" lvl="1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AU" sz="1800" dirty="0">
                <a:solidFill>
                  <a:schemeClr val="tx2"/>
                </a:solidFill>
                <a:latin typeface="Arial" charset="0"/>
              </a:rPr>
              <a:t>respect them</a:t>
            </a:r>
          </a:p>
          <a:p>
            <a:pPr marL="800100" lvl="1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AU" sz="1800" dirty="0">
                <a:solidFill>
                  <a:schemeClr val="tx2"/>
                </a:solidFill>
                <a:latin typeface="Arial" charset="0"/>
              </a:rPr>
              <a:t>make them welcome</a:t>
            </a:r>
          </a:p>
          <a:p>
            <a:pPr marL="800100" lvl="1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AU" sz="1800" dirty="0">
                <a:solidFill>
                  <a:schemeClr val="tx2"/>
                </a:solidFill>
                <a:latin typeface="Arial" charset="0"/>
              </a:rPr>
              <a:t>value their contributions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2"/>
              </a:solidFill>
              <a:latin typeface="Arial" charset="0"/>
            </a:endParaRP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2"/>
                </a:solidFill>
                <a:latin typeface="Arial" charset="0"/>
              </a:rPr>
              <a:t>Follow the laws of the land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2"/>
              </a:solidFill>
              <a:latin typeface="Arial" charset="0"/>
              <a:cs typeface="Arial"/>
            </a:endParaRP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2"/>
                </a:solidFill>
                <a:latin typeface="Arial" charset="0"/>
                <a:cs typeface="Arial"/>
              </a:rPr>
              <a:t>Before you engage volunteers or employ staff, ask: </a:t>
            </a:r>
          </a:p>
          <a:p>
            <a:pPr marL="800100" lvl="1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AU" sz="1800" dirty="0">
                <a:solidFill>
                  <a:schemeClr val="tx2"/>
                </a:solidFill>
                <a:latin typeface="Arial" charset="0"/>
                <a:cs typeface="Arial"/>
              </a:rPr>
              <a:t>Can we use them?</a:t>
            </a:r>
          </a:p>
          <a:p>
            <a:pPr marL="800100" lvl="1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AU" sz="1800" dirty="0">
                <a:solidFill>
                  <a:schemeClr val="tx2"/>
                </a:solidFill>
                <a:latin typeface="Arial" charset="0"/>
                <a:cs typeface="Arial"/>
              </a:rPr>
              <a:t>Do we need them?</a:t>
            </a:r>
          </a:p>
          <a:p>
            <a:pPr marL="800100" lvl="1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AU" sz="1800" dirty="0">
                <a:solidFill>
                  <a:schemeClr val="tx2"/>
                </a:solidFill>
                <a:latin typeface="Arial" charset="0"/>
                <a:cs typeface="Arial"/>
              </a:rPr>
              <a:t>Can we pay them? 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2"/>
              </a:solidFill>
              <a:latin typeface="Arial" charset="0"/>
            </a:endParaRP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2"/>
                </a:solidFill>
                <a:latin typeface="Arial" charset="0"/>
              </a:rPr>
              <a:t>Ensure volunteers/staff know your charity’s processes: how you do things, how things work.</a:t>
            </a:r>
            <a:endParaRPr lang="en-AU" sz="1800" dirty="0">
              <a:solidFill>
                <a:schemeClr val="tx2"/>
              </a:solidFill>
              <a:latin typeface="Arial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0983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4444" y="7881"/>
            <a:ext cx="7334787" cy="1315701"/>
          </a:xfrm>
        </p:spPr>
        <p:txBody>
          <a:bodyPr/>
          <a:lstStyle/>
          <a:p>
            <a:r>
              <a:rPr lang="en-AU" sz="2400" b="1" cap="none" dirty="0">
                <a:solidFill>
                  <a:srgbClr val="029FE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Before you start </a:t>
            </a:r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711740" y="1370474"/>
            <a:ext cx="714937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5C6063"/>
                </a:solidFill>
              </a:rPr>
              <a:t>Ensure your charity has established processes to properly manage any staff or volunteer recruitment and engagement.</a:t>
            </a:r>
          </a:p>
          <a:p>
            <a:endParaRPr lang="en-AU" sz="1800" dirty="0">
              <a:solidFill>
                <a:srgbClr val="5C6063"/>
              </a:solidFill>
              <a:latin typeface="Arial" charset="0"/>
              <a:cs typeface="Arial"/>
            </a:endParaRP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2"/>
                </a:solidFill>
                <a:latin typeface="Arial" charset="0"/>
                <a:cs typeface="Arial"/>
              </a:rPr>
              <a:t>Recruitment strategy - can differ depending on situation 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AU" sz="1800" dirty="0">
              <a:solidFill>
                <a:srgbClr val="5C6063"/>
              </a:solidFill>
            </a:endParaRP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2"/>
                </a:solidFill>
                <a:latin typeface="Arial" charset="0"/>
                <a:cs typeface="Arial"/>
              </a:rPr>
              <a:t>How will we manage them? Volunteer management policy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AU" sz="1800" dirty="0">
              <a:solidFill>
                <a:srgbClr val="5C6063"/>
              </a:solidFill>
            </a:endParaRP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rgbClr val="5C6063"/>
                </a:solidFill>
              </a:rPr>
              <a:t>Insurance requirements (public liability) or coverage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4032" y="5349278"/>
            <a:ext cx="4897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800" dirty="0">
                <a:solidFill>
                  <a:schemeClr val="accent5"/>
                </a:solidFill>
              </a:rPr>
              <a:t>acnc.gov.au/</a:t>
            </a:r>
            <a:r>
              <a:rPr lang="en-AU" sz="1800" dirty="0" err="1">
                <a:solidFill>
                  <a:schemeClr val="accent5"/>
                </a:solidFill>
              </a:rPr>
              <a:t>EngagingVolunteers</a:t>
            </a:r>
            <a:endParaRPr lang="en-AU" sz="1800" dirty="0">
              <a:solidFill>
                <a:schemeClr val="accent5"/>
              </a:solidFill>
            </a:endParaRPr>
          </a:p>
          <a:p>
            <a:r>
              <a:rPr lang="en-AU" sz="1800" dirty="0">
                <a:solidFill>
                  <a:schemeClr val="accent5"/>
                </a:solidFill>
              </a:rPr>
              <a:t>acnc.gov.au/</a:t>
            </a:r>
            <a:r>
              <a:rPr lang="en-AU" sz="1800" dirty="0" err="1">
                <a:solidFill>
                  <a:schemeClr val="accent5"/>
                </a:solidFill>
              </a:rPr>
              <a:t>EmployeesGuide</a:t>
            </a:r>
            <a:endParaRPr lang="en-AU" sz="1800" dirty="0">
              <a:solidFill>
                <a:srgbClr val="5C6063"/>
              </a:solidFill>
              <a:highlight>
                <a:srgbClr val="FFFF00"/>
              </a:highligh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9081" y="5109329"/>
            <a:ext cx="5044919" cy="174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802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4444" y="7881"/>
            <a:ext cx="7334787" cy="1315701"/>
          </a:xfrm>
        </p:spPr>
        <p:txBody>
          <a:bodyPr/>
          <a:lstStyle/>
          <a:p>
            <a:r>
              <a:rPr lang="en-AU" sz="2400" b="1" cap="none" dirty="0">
                <a:solidFill>
                  <a:srgbClr val="029FE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Before you start and as you recruit</a:t>
            </a:r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711740" y="1370474"/>
            <a:ext cx="71493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rgbClr val="5C6063"/>
                </a:solidFill>
              </a:rPr>
              <a:t>Checks</a:t>
            </a:r>
          </a:p>
          <a:p>
            <a:pPr marL="742950" lvl="1" indent="-28575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AU" sz="1800" dirty="0">
                <a:solidFill>
                  <a:srgbClr val="5C6063"/>
                </a:solidFill>
              </a:rPr>
              <a:t>Relevant police check</a:t>
            </a:r>
          </a:p>
          <a:p>
            <a:pPr marL="742950" lvl="1" indent="-28575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AU" sz="1800" dirty="0">
                <a:solidFill>
                  <a:srgbClr val="5C6063"/>
                </a:solidFill>
              </a:rPr>
              <a:t>Working With Children check (or equivalent) </a:t>
            </a:r>
          </a:p>
          <a:p>
            <a:pPr marL="742950" lvl="1" indent="-28575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AU" sz="1800" dirty="0">
                <a:solidFill>
                  <a:srgbClr val="5C6063"/>
                </a:solidFill>
              </a:rPr>
              <a:t>Visas</a:t>
            </a:r>
          </a:p>
          <a:p>
            <a:pPr marL="742950" lvl="1" indent="-28575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AU" sz="1800" dirty="0">
                <a:solidFill>
                  <a:srgbClr val="5C6063"/>
                </a:solidFill>
              </a:rPr>
              <a:t>References and referees</a:t>
            </a:r>
          </a:p>
          <a:p>
            <a:pPr marL="742950" lvl="1" indent="-28575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AU" sz="1800" dirty="0">
                <a:solidFill>
                  <a:srgbClr val="5C6063"/>
                </a:solidFill>
              </a:rPr>
              <a:t>Qualifications and education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AU" sz="1800" dirty="0">
              <a:solidFill>
                <a:srgbClr val="5C6063"/>
              </a:solidFill>
            </a:endParaRPr>
          </a:p>
          <a:p>
            <a:pPr marL="285750" lvl="1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rgbClr val="5C6063"/>
                </a:solidFill>
              </a:rPr>
              <a:t>No discrimination</a:t>
            </a:r>
          </a:p>
          <a:p>
            <a:pPr marL="742950" lvl="1" indent="-28575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AU" sz="1800" dirty="0">
                <a:solidFill>
                  <a:srgbClr val="5C6063"/>
                </a:solidFill>
              </a:rPr>
              <a:t>Pre-engagement screening is important, but there are legal protections against discrimination on basis of certain attributes, including age, gender, marital status and irrelevant criminal record.</a:t>
            </a:r>
          </a:p>
          <a:p>
            <a:pPr lvl="1"/>
            <a:endParaRPr lang="en-AU" sz="1800" dirty="0">
              <a:solidFill>
                <a:srgbClr val="5C6063"/>
              </a:solidFill>
            </a:endParaRP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rgbClr val="5C6063"/>
                </a:solidFill>
              </a:rPr>
              <a:t>Volunteer agreement/staff terms of employment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AU" sz="1800" dirty="0">
              <a:solidFill>
                <a:srgbClr val="5C6063"/>
              </a:solidFill>
            </a:endParaRPr>
          </a:p>
          <a:p>
            <a:pPr>
              <a:buClr>
                <a:schemeClr val="tx2"/>
              </a:buClr>
            </a:pPr>
            <a:r>
              <a:rPr lang="en-AU" sz="1800" dirty="0">
                <a:solidFill>
                  <a:schemeClr val="accent5"/>
                </a:solidFill>
              </a:rPr>
              <a:t>nfplaw.org.au/volunteers</a:t>
            </a:r>
            <a:endParaRPr lang="en-AU" sz="1800" dirty="0">
              <a:solidFill>
                <a:schemeClr val="tx2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314262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4444" y="7881"/>
            <a:ext cx="7334787" cy="1315701"/>
          </a:xfrm>
        </p:spPr>
        <p:txBody>
          <a:bodyPr/>
          <a:lstStyle/>
          <a:p>
            <a:r>
              <a:rPr lang="en-AU" sz="2400" b="1" cap="none" dirty="0">
                <a:solidFill>
                  <a:srgbClr val="029FE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Induction</a:t>
            </a:r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700175" y="1464743"/>
            <a:ext cx="714937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5C6063"/>
                </a:solidFill>
              </a:rPr>
              <a:t>A good induction will make staff and volunteers aware of their responsibilities and roles.</a:t>
            </a:r>
            <a:endParaRPr lang="en-AU" sz="1800" dirty="0">
              <a:solidFill>
                <a:srgbClr val="5C6063"/>
              </a:solidFill>
            </a:endParaRPr>
          </a:p>
          <a:p>
            <a:endParaRPr lang="en-AU" sz="1800" dirty="0">
              <a:solidFill>
                <a:srgbClr val="5C6063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8171" y="2449628"/>
            <a:ext cx="4235829" cy="440837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4444" y="2308667"/>
            <a:ext cx="42237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5C6063"/>
                </a:solidFill>
              </a:rPr>
              <a:t>Governance Standard 5 states that Responsible Persons must </a:t>
            </a:r>
            <a:r>
              <a:rPr lang="en-AU" sz="2000" dirty="0">
                <a:solidFill>
                  <a:schemeClr val="tx2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“act with reasonable care and diligence”. </a:t>
            </a:r>
          </a:p>
          <a:p>
            <a:endParaRPr lang="en-AU" sz="2000" dirty="0">
              <a:solidFill>
                <a:schemeClr val="tx2"/>
              </a:solidFill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AU" sz="2000" dirty="0">
                <a:solidFill>
                  <a:schemeClr val="tx2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This extends to recruitment and induction responsibilities.</a:t>
            </a:r>
          </a:p>
          <a:p>
            <a:endParaRPr lang="en-AU" sz="2000" dirty="0">
              <a:solidFill>
                <a:schemeClr val="tx2"/>
              </a:solidFill>
              <a:latin typeface="Arial" charset="0"/>
              <a:ea typeface="ＭＳ Ｐゴシック" pitchFamily="1" charset="-128"/>
            </a:endParaRPr>
          </a:p>
          <a:p>
            <a:endParaRPr lang="en-AU" sz="2000" dirty="0">
              <a:solidFill>
                <a:schemeClr val="tx2"/>
              </a:solidFill>
              <a:latin typeface="Arial" charset="0"/>
              <a:ea typeface="ＭＳ Ｐゴシック" pitchFamily="1" charset="-128"/>
            </a:endParaRPr>
          </a:p>
          <a:p>
            <a:endParaRPr lang="en-AU" sz="2000" dirty="0">
              <a:solidFill>
                <a:schemeClr val="tx2"/>
              </a:solidFill>
              <a:latin typeface="Arial" charset="0"/>
              <a:ea typeface="ＭＳ Ｐゴシック" pitchFamily="1" charset="-128"/>
            </a:endParaRPr>
          </a:p>
          <a:p>
            <a:endParaRPr lang="en-AU" sz="2000" dirty="0">
              <a:solidFill>
                <a:srgbClr val="5C6063"/>
              </a:solidFill>
            </a:endParaRPr>
          </a:p>
          <a:p>
            <a:endParaRPr lang="en-AU" sz="2000" dirty="0">
              <a:solidFill>
                <a:srgbClr val="5C6063"/>
              </a:solidFill>
            </a:endParaRPr>
          </a:p>
          <a:p>
            <a:r>
              <a:rPr lang="en-AU" sz="2000" dirty="0">
                <a:solidFill>
                  <a:schemeClr val="accent5"/>
                </a:solidFill>
              </a:rPr>
              <a:t>acnc.gov.au/GovStd5</a:t>
            </a:r>
          </a:p>
        </p:txBody>
      </p:sp>
    </p:spTree>
    <p:extLst>
      <p:ext uri="{BB962C8B-B14F-4D97-AF65-F5344CB8AC3E}">
        <p14:creationId xmlns:p14="http://schemas.microsoft.com/office/powerpoint/2010/main" val="3718054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444" y="1369"/>
            <a:ext cx="7334787" cy="1315701"/>
          </a:xfrm>
        </p:spPr>
        <p:txBody>
          <a:bodyPr>
            <a:normAutofit/>
          </a:bodyPr>
          <a:lstStyle/>
          <a:p>
            <a:r>
              <a:rPr lang="en-AU" sz="2400" b="1" cap="none" dirty="0">
                <a:solidFill>
                  <a:srgbClr val="029FEB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Induction</a:t>
            </a:r>
            <a:endParaRPr lang="en-AU" sz="2400" dirty="0">
              <a:solidFill>
                <a:schemeClr val="accent5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0309" y="1435313"/>
            <a:ext cx="672028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800" b="1" dirty="0">
                <a:solidFill>
                  <a:schemeClr val="tx2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Induction pack: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2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Background material and position description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2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Policies covering complaints, internal disputes, conflicts of interest, remuneration, reimbursement of expenses, acceptable behaviour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2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Rundown of who’s who in the organisation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2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Access to charity information, accounts if required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2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ACNC Governance Standards </a:t>
            </a:r>
          </a:p>
          <a:p>
            <a:endParaRPr lang="en-AU" sz="1800" dirty="0">
              <a:solidFill>
                <a:schemeClr val="tx2"/>
              </a:solidFill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AU" sz="1800" b="1" dirty="0">
                <a:solidFill>
                  <a:schemeClr val="tx2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Other: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2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Signed volunteer agreement or terms of employment if applicable, formal welcome and office tour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2"/>
                </a:solidFill>
                <a:latin typeface="Arial" charset="0"/>
                <a:ea typeface="ＭＳ Ｐゴシック" pitchFamily="1" charset="-128"/>
                <a:cs typeface="ＭＳ Ｐゴシック" pitchFamily="1" charset="-128"/>
              </a:rPr>
              <a:t>Training or guidance for role + “buddy” or mentor</a:t>
            </a: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AU" sz="1800" dirty="0">
              <a:solidFill>
                <a:schemeClr val="tx2"/>
              </a:solidFill>
              <a:latin typeface="Arial" charset="0"/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AU" sz="1800" dirty="0">
                <a:solidFill>
                  <a:schemeClr val="accent5"/>
                </a:solidFill>
              </a:rPr>
              <a:t>nfplaw.org.au/volunteers </a:t>
            </a:r>
          </a:p>
          <a:p>
            <a:r>
              <a:rPr lang="en-AU" sz="1800" dirty="0">
                <a:solidFill>
                  <a:schemeClr val="accent5"/>
                </a:solidFill>
              </a:rPr>
              <a:t>acnc.gov.au/</a:t>
            </a:r>
            <a:r>
              <a:rPr lang="en-AU" sz="1800" dirty="0" err="1">
                <a:solidFill>
                  <a:schemeClr val="accent5"/>
                </a:solidFill>
              </a:rPr>
              <a:t>GovernanceStandards</a:t>
            </a:r>
            <a:endParaRPr lang="en-AU" sz="1800" dirty="0">
              <a:solidFill>
                <a:schemeClr val="accent5"/>
              </a:solidFill>
            </a:endParaRPr>
          </a:p>
          <a:p>
            <a:r>
              <a:rPr lang="en-AU" sz="1800" dirty="0">
                <a:solidFill>
                  <a:schemeClr val="accent5"/>
                </a:solidFill>
              </a:rPr>
              <a:t>acnc.gov.au/COI</a:t>
            </a:r>
          </a:p>
          <a:p>
            <a:r>
              <a:rPr lang="en-AU" sz="1800" dirty="0">
                <a:solidFill>
                  <a:schemeClr val="accent5"/>
                </a:solidFill>
              </a:rPr>
              <a:t>acnc.gov.au/</a:t>
            </a:r>
            <a:r>
              <a:rPr lang="en-AU" sz="1800" dirty="0" err="1">
                <a:solidFill>
                  <a:schemeClr val="accent5"/>
                </a:solidFill>
              </a:rPr>
              <a:t>InternalDisputes</a:t>
            </a:r>
            <a:endParaRPr lang="en-AU" sz="18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118409"/>
      </p:ext>
    </p:extLst>
  </p:cSld>
  <p:clrMapOvr>
    <a:masterClrMapping/>
  </p:clrMapOvr>
</p:sld>
</file>

<file path=ppt/theme/theme1.xml><?xml version="1.0" encoding="utf-8"?>
<a:theme xmlns:a="http://schemas.openxmlformats.org/drawingml/2006/main" name="20120814_ACNCPowerpoint">
  <a:themeElements>
    <a:clrScheme name="ACNC colour palette">
      <a:dk1>
        <a:srgbClr val="254666"/>
      </a:dk1>
      <a:lt1>
        <a:sysClr val="window" lastClr="FFFFFF"/>
      </a:lt1>
      <a:dk2>
        <a:srgbClr val="5C6063"/>
      </a:dk2>
      <a:lt2>
        <a:srgbClr val="AFE3DC"/>
      </a:lt2>
      <a:accent1>
        <a:srgbClr val="34BBBC"/>
      </a:accent1>
      <a:accent2>
        <a:srgbClr val="029181"/>
      </a:accent2>
      <a:accent3>
        <a:srgbClr val="CFE326"/>
      </a:accent3>
      <a:accent4>
        <a:srgbClr val="029FEB"/>
      </a:accent4>
      <a:accent5>
        <a:srgbClr val="006C94"/>
      </a:accent5>
      <a:accent6>
        <a:srgbClr val="2BAD29"/>
      </a:accent6>
      <a:hlink>
        <a:srgbClr val="82C624"/>
      </a:hlink>
      <a:folHlink>
        <a:srgbClr val="0291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CCC07683871E45B976E6A2997A8BD0" ma:contentTypeVersion="5" ma:contentTypeDescription="Create a new document." ma:contentTypeScope="" ma:versionID="e0f81977dcb9d7f02590ed38c46bcf72">
  <xsd:schema xmlns:xsd="http://www.w3.org/2001/XMLSchema" xmlns:xs="http://www.w3.org/2001/XMLSchema" xmlns:p="http://schemas.microsoft.com/office/2006/metadata/properties" xmlns:ns2="5aa521ea-9944-4041-91cf-db286300875c" targetNamespace="http://schemas.microsoft.com/office/2006/metadata/properties" ma:root="true" ma:fieldsID="6f5418d86fccc5f9717a288d228acee3" ns2:_="">
    <xsd:import namespace="5aa521ea-9944-4041-91cf-db28630087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a521ea-9944-4041-91cf-db28630087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Date" ma:index="12" nillable="true" ma:displayName="Date" ma:format="DateOnly" ma:internalName="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 xmlns="5aa521ea-9944-4041-91cf-db286300875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DEDA20-5335-4E4C-B447-4F7F0ED36C42}">
  <ds:schemaRefs>
    <ds:schemaRef ds:uri="5aa521ea-9944-4041-91cf-db286300875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943B8EA-F1B4-4493-A110-DAB693D3B640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aa521ea-9944-4041-91cf-db286300875c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EEB7D84-1398-4280-8687-054363D8939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15792</TotalTime>
  <Words>1097</Words>
  <Application>Microsoft Office PowerPoint</Application>
  <PresentationFormat>On-screen Show (4:3)</PresentationFormat>
  <Paragraphs>204</Paragraphs>
  <Slides>19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ＭＳ Ｐゴシック</vt:lpstr>
      <vt:lpstr>ＭＳ Ｐゴシック</vt:lpstr>
      <vt:lpstr>Arial</vt:lpstr>
      <vt:lpstr>Arial Narrow</vt:lpstr>
      <vt:lpstr>Calibri</vt:lpstr>
      <vt:lpstr>Times New Roman</vt:lpstr>
      <vt:lpstr>Wingdings</vt:lpstr>
      <vt:lpstr>20120814_ACNCPowerpoint</vt:lpstr>
      <vt:lpstr>Smaller Charities:  Managing Staff and Volunteers </vt:lpstr>
      <vt:lpstr>What we will cover today </vt:lpstr>
      <vt:lpstr>Facts and figures</vt:lpstr>
      <vt:lpstr>For starters… </vt:lpstr>
      <vt:lpstr>General good practice tips</vt:lpstr>
      <vt:lpstr>Before you start </vt:lpstr>
      <vt:lpstr>Before you start and as you recruit</vt:lpstr>
      <vt:lpstr>Induction</vt:lpstr>
      <vt:lpstr>Induction</vt:lpstr>
      <vt:lpstr>Ongoing staff and volunteer management</vt:lpstr>
      <vt:lpstr>Internal disputes</vt:lpstr>
      <vt:lpstr>Ongoing staff and volunteer management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Stay in touch</vt:lpstr>
      <vt:lpstr> THANK YOU  View this webinar, check the topics of upcoming webinars, and register at acnc.gov.au/webinars  Questions, comments, feedback: education@acnc.gov.au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Smaller Charities: Managing Charity Finances</dc:title>
  <dc:creator>Chris Riches</dc:creator>
  <cp:lastModifiedBy>Matt Crichton</cp:lastModifiedBy>
  <cp:revision>105</cp:revision>
  <dcterms:modified xsi:type="dcterms:W3CDTF">2018-04-20T01:55:33Z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0x01010018CCC07683871E45B976E6A2997A8BD0</vt:lpwstr>
  </property>
</Properties>
</file>